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79" r:id="rId2"/>
    <p:sldMasterId id="2147483791" r:id="rId3"/>
    <p:sldMasterId id="2147483803" r:id="rId4"/>
  </p:sldMasterIdLst>
  <p:notesMasterIdLst>
    <p:notesMasterId r:id="rId50"/>
  </p:notesMasterIdLst>
  <p:handoutMasterIdLst>
    <p:handoutMasterId r:id="rId51"/>
  </p:handoutMasterIdLst>
  <p:sldIdLst>
    <p:sldId id="256" r:id="rId5"/>
    <p:sldId id="327" r:id="rId6"/>
    <p:sldId id="1284" r:id="rId7"/>
    <p:sldId id="1313" r:id="rId8"/>
    <p:sldId id="1324" r:id="rId9"/>
    <p:sldId id="1325" r:id="rId10"/>
    <p:sldId id="1315" r:id="rId11"/>
    <p:sldId id="1335" r:id="rId12"/>
    <p:sldId id="1332" r:id="rId13"/>
    <p:sldId id="1329" r:id="rId14"/>
    <p:sldId id="1334" r:id="rId15"/>
    <p:sldId id="1333" r:id="rId16"/>
    <p:sldId id="1336" r:id="rId17"/>
    <p:sldId id="1357" r:id="rId18"/>
    <p:sldId id="612" r:id="rId19"/>
    <p:sldId id="1326" r:id="rId20"/>
    <p:sldId id="1338" r:id="rId21"/>
    <p:sldId id="1339" r:id="rId22"/>
    <p:sldId id="1340" r:id="rId23"/>
    <p:sldId id="1341" r:id="rId24"/>
    <p:sldId id="1327" r:id="rId25"/>
    <p:sldId id="1328" r:id="rId26"/>
    <p:sldId id="1343" r:id="rId27"/>
    <p:sldId id="1345" r:id="rId28"/>
    <p:sldId id="1344" r:id="rId29"/>
    <p:sldId id="1346" r:id="rId30"/>
    <p:sldId id="1342" r:id="rId31"/>
    <p:sldId id="1347" r:id="rId32"/>
    <p:sldId id="659" r:id="rId33"/>
    <p:sldId id="1348" r:id="rId34"/>
    <p:sldId id="513" r:id="rId35"/>
    <p:sldId id="1331" r:id="rId36"/>
    <p:sldId id="1349" r:id="rId37"/>
    <p:sldId id="1350" r:id="rId38"/>
    <p:sldId id="1351" r:id="rId39"/>
    <p:sldId id="1354" r:id="rId40"/>
    <p:sldId id="1353" r:id="rId41"/>
    <p:sldId id="1358" r:id="rId42"/>
    <p:sldId id="1355" r:id="rId43"/>
    <p:sldId id="1356" r:id="rId44"/>
    <p:sldId id="348" r:id="rId45"/>
    <p:sldId id="1323" r:id="rId46"/>
    <p:sldId id="345" r:id="rId47"/>
    <p:sldId id="544" r:id="rId48"/>
    <p:sldId id="1310"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64">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83B"/>
    <a:srgbClr val="C5D2E0"/>
    <a:srgbClr val="0C4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30"/>
    <p:restoredTop sz="85714"/>
  </p:normalViewPr>
  <p:slideViewPr>
    <p:cSldViewPr>
      <p:cViewPr varScale="1">
        <p:scale>
          <a:sx n="109" d="100"/>
          <a:sy n="109" d="100"/>
        </p:scale>
        <p:origin x="2384" y="184"/>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D39F32-BD9A-314C-B0D0-93308C50B7E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9699" name="Rectangle 3">
            <a:extLst>
              <a:ext uri="{FF2B5EF4-FFF2-40B4-BE49-F238E27FC236}">
                <a16:creationId xmlns:a16="http://schemas.microsoft.com/office/drawing/2014/main" id="{DDCF837D-4004-5B49-A87E-622B98AE1F8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9700" name="Rectangle 4">
            <a:extLst>
              <a:ext uri="{FF2B5EF4-FFF2-40B4-BE49-F238E27FC236}">
                <a16:creationId xmlns:a16="http://schemas.microsoft.com/office/drawing/2014/main" id="{A431B82A-9750-0E4C-AD1B-9343EAF912E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9701" name="Rectangle 5">
            <a:extLst>
              <a:ext uri="{FF2B5EF4-FFF2-40B4-BE49-F238E27FC236}">
                <a16:creationId xmlns:a16="http://schemas.microsoft.com/office/drawing/2014/main" id="{470FBF2C-EF1E-AA46-ACB4-4B13B448653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B70BEDC-CB2E-974E-AE92-D2AC1C9DD1B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ECD31F3-76E2-B54E-B230-F7D0C313EDA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3" name="Rectangle 3">
            <a:extLst>
              <a:ext uri="{FF2B5EF4-FFF2-40B4-BE49-F238E27FC236}">
                <a16:creationId xmlns:a16="http://schemas.microsoft.com/office/drawing/2014/main" id="{01E8E014-F2E8-6641-A165-616550C70F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6148" name="Rectangle 4">
            <a:extLst>
              <a:ext uri="{FF2B5EF4-FFF2-40B4-BE49-F238E27FC236}">
                <a16:creationId xmlns:a16="http://schemas.microsoft.com/office/drawing/2014/main" id="{C69A6C97-8C28-E34E-B82B-CEC0356B3DA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AD653B74-F325-C243-AFB6-0429097F14D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20217450-7375-A948-B6AF-D8AE54A086D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7" name="Rectangle 7">
            <a:extLst>
              <a:ext uri="{FF2B5EF4-FFF2-40B4-BE49-F238E27FC236}">
                <a16:creationId xmlns:a16="http://schemas.microsoft.com/office/drawing/2014/main" id="{2B498C96-5DAD-FE49-8D52-016E88A2326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7D3B996-AC11-E14E-B51D-D14BF1511E2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9D7AE54-988E-EE48-AFD3-706F8C955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816C26-C037-E444-A5EF-FC2E04208C6C}" type="slidenum">
              <a:rPr lang="en-US" altLang="en-US" sz="1200"/>
              <a:pPr/>
              <a:t>1</a:t>
            </a:fld>
            <a:endParaRPr lang="en-US" altLang="en-US" sz="1200"/>
          </a:p>
        </p:txBody>
      </p:sp>
      <p:sp>
        <p:nvSpPr>
          <p:cNvPr id="7171" name="Rectangle 2">
            <a:extLst>
              <a:ext uri="{FF2B5EF4-FFF2-40B4-BE49-F238E27FC236}">
                <a16:creationId xmlns:a16="http://schemas.microsoft.com/office/drawing/2014/main" id="{2BB4693B-EE76-6441-9924-FF6CE13A372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7356345-5377-AA43-B1C2-6E95639613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478814F4-5997-514C-9E41-F15A22BDA070}"/>
              </a:ext>
            </a:extLst>
          </p:cNvPr>
          <p:cNvSpPr txBox="1">
            <a:spLocks noChangeArrowheads="1"/>
          </p:cNvSpPr>
          <p:nvPr userDrawn="1"/>
        </p:nvSpPr>
        <p:spPr bwMode="auto">
          <a:xfrm>
            <a:off x="922338" y="517525"/>
            <a:ext cx="5399087" cy="1295400"/>
          </a:xfrm>
          <a:prstGeom prst="rect">
            <a:avLst/>
          </a:prstGeom>
          <a:noFill/>
          <a:ln w="9525">
            <a:noFill/>
            <a:miter lim="800000"/>
            <a:headEnd/>
            <a:tailEnd/>
          </a:ln>
        </p:spPr>
        <p:txBody>
          <a:bodyPr lIns="0" tIns="0" rIns="0" bIns="0"/>
          <a:lstStyle/>
          <a:p>
            <a:pPr>
              <a:lnSpc>
                <a:spcPts val="1400"/>
              </a:lnSpc>
              <a:defRPr/>
            </a:pPr>
            <a:r>
              <a:rPr lang="en-US" sz="1200">
                <a:solidFill>
                  <a:schemeClr val="bg1"/>
                </a:solidFill>
                <a:latin typeface="Arial" charset="0"/>
                <a:ea typeface="ＭＳ Ｐゴシック" charset="-128"/>
              </a:rPr>
              <a:t>DEPARTMENT OR OFFICE TITLE</a:t>
            </a:r>
            <a:br>
              <a:rPr lang="en-US" sz="1200">
                <a:solidFill>
                  <a:schemeClr val="bg1"/>
                </a:solidFill>
                <a:latin typeface="Arial" charset="0"/>
                <a:ea typeface="ＭＳ Ｐゴシック" charset="-128"/>
              </a:rPr>
            </a:br>
            <a:r>
              <a:rPr lang="en-US" sz="1200">
                <a:solidFill>
                  <a:schemeClr val="bg1"/>
                </a:solidFill>
                <a:latin typeface="Arial" charset="0"/>
                <a:ea typeface="ＭＳ Ｐゴシック" charset="-128"/>
              </a:rPr>
              <a:t>EDIT IN TITLE MASTER (VIEW MENU)</a:t>
            </a:r>
            <a:br>
              <a:rPr lang="en-US" sz="1200">
                <a:solidFill>
                  <a:schemeClr val="bg1"/>
                </a:solidFill>
                <a:latin typeface="Arial" charset="0"/>
                <a:ea typeface="ＭＳ Ｐゴシック" charset="-128"/>
              </a:rPr>
            </a:br>
            <a:endParaRPr lang="en-US" sz="1200">
              <a:solidFill>
                <a:schemeClr val="bg1"/>
              </a:solidFill>
              <a:latin typeface="Arial" charset="0"/>
              <a:ea typeface="ＭＳ Ｐゴシック" charset="-128"/>
            </a:endParaRPr>
          </a:p>
        </p:txBody>
      </p:sp>
      <p:pic>
        <p:nvPicPr>
          <p:cNvPr id="9" name="Picture 18" descr="ox_brand">
            <a:extLst>
              <a:ext uri="{FF2B5EF4-FFF2-40B4-BE49-F238E27FC236}">
                <a16:creationId xmlns:a16="http://schemas.microsoft.com/office/drawing/2014/main" id="{A2007055-9169-FE4E-971D-5D05669F553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197725" y="541338"/>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IRC logo web ppt low res.jpg">
            <a:extLst>
              <a:ext uri="{FF2B5EF4-FFF2-40B4-BE49-F238E27FC236}">
                <a16:creationId xmlns:a16="http://schemas.microsoft.com/office/drawing/2014/main" id="{9E946F61-94F5-104B-B566-725699391BFB}"/>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95350" y="381000"/>
            <a:ext cx="420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914400" y="2141538"/>
            <a:ext cx="5399088" cy="1366837"/>
          </a:xfrm>
        </p:spPr>
        <p:txBody>
          <a:bodyPr/>
          <a:lstStyle>
            <a:lvl1pPr>
              <a:lnSpc>
                <a:spcPts val="3500"/>
              </a:lnSpc>
              <a:defRPr sz="2800">
                <a:solidFill>
                  <a:schemeClr val="bg1"/>
                </a:solidFill>
              </a:defRPr>
            </a:lvl1pPr>
          </a:lstStyle>
          <a:p>
            <a:r>
              <a:rPr lang="en-US" dirty="0"/>
              <a:t>Click to edit Master title style</a:t>
            </a:r>
          </a:p>
        </p:txBody>
      </p:sp>
      <p:sp>
        <p:nvSpPr>
          <p:cNvPr id="23556" name="Rectangle 4"/>
          <p:cNvSpPr>
            <a:spLocks noGrp="1" noChangeArrowheads="1"/>
          </p:cNvSpPr>
          <p:nvPr>
            <p:ph type="subTitle" idx="1"/>
          </p:nvPr>
        </p:nvSpPr>
        <p:spPr>
          <a:xfrm>
            <a:off x="912813" y="3970338"/>
            <a:ext cx="5399087" cy="1752600"/>
          </a:xfrm>
        </p:spPr>
        <p:txBody>
          <a:bodyPr/>
          <a:lstStyle>
            <a:lvl1pPr marL="0" indent="0">
              <a:lnSpc>
                <a:spcPts val="1800"/>
              </a:lnSpc>
              <a:buFont typeface="Wingdings" charset="2"/>
              <a:buNone/>
              <a:defRPr sz="1600">
                <a:solidFill>
                  <a:schemeClr val="bg1"/>
                </a:solidFill>
              </a:defRPr>
            </a:lvl1pPr>
          </a:lstStyle>
          <a:p>
            <a:r>
              <a:rPr lang="en-US"/>
              <a:t>Click to edit Master subtitle style</a:t>
            </a:r>
          </a:p>
        </p:txBody>
      </p:sp>
      <p:sp>
        <p:nvSpPr>
          <p:cNvPr id="11" name="Rectangle 5">
            <a:extLst>
              <a:ext uri="{FF2B5EF4-FFF2-40B4-BE49-F238E27FC236}">
                <a16:creationId xmlns:a16="http://schemas.microsoft.com/office/drawing/2014/main" id="{5E74B3D0-D097-9A46-B948-34E1C489EA9C}"/>
              </a:ext>
            </a:extLst>
          </p:cNvPr>
          <p:cNvSpPr>
            <a:spLocks noGrp="1" noChangeArrowheads="1"/>
          </p:cNvSpPr>
          <p:nvPr>
            <p:ph type="dt" sz="half" idx="10"/>
          </p:nvPr>
        </p:nvSpPr>
        <p:spPr>
          <a:xfrm>
            <a:off x="914400" y="6096000"/>
            <a:ext cx="1905000" cy="457200"/>
          </a:xfrm>
        </p:spPr>
        <p:txBody>
          <a:bodyPr/>
          <a:lstStyle>
            <a:lvl1pPr>
              <a:defRPr sz="1400">
                <a:solidFill>
                  <a:schemeClr val="bg1"/>
                </a:solidFill>
              </a:defRPr>
            </a:lvl1pPr>
          </a:lstStyle>
          <a:p>
            <a:pPr>
              <a:defRPr/>
            </a:pPr>
            <a:fld id="{850D5A7A-B2B0-194D-A732-90CE6E09893C}" type="datetime1">
              <a:rPr lang="en-US"/>
              <a:pPr>
                <a:defRPr/>
              </a:pPr>
              <a:t>9/12/20</a:t>
            </a:fld>
            <a:endParaRPr lang="en-US"/>
          </a:p>
        </p:txBody>
      </p:sp>
      <p:pic>
        <p:nvPicPr>
          <p:cNvPr id="3" name="Picture 2" descr="A picture containing drawing&#10;&#10;Description automatically generated">
            <a:extLst>
              <a:ext uri="{FF2B5EF4-FFF2-40B4-BE49-F238E27FC236}">
                <a16:creationId xmlns:a16="http://schemas.microsoft.com/office/drawing/2014/main" id="{7C7A1C4E-CAEF-6841-9FD4-B01AD1A8CCE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020272" y="2141538"/>
            <a:ext cx="1685032" cy="718537"/>
          </a:xfrm>
          <a:prstGeom prst="rect">
            <a:avLst/>
          </a:prstGeom>
        </p:spPr>
      </p:pic>
    </p:spTree>
    <p:extLst>
      <p:ext uri="{BB962C8B-B14F-4D97-AF65-F5344CB8AC3E}">
        <p14:creationId xmlns:p14="http://schemas.microsoft.com/office/powerpoint/2010/main" val="11083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56B5365D-F695-D147-AB1B-6C3DF224025A}"/>
              </a:ext>
            </a:extLst>
          </p:cNvPr>
          <p:cNvSpPr>
            <a:spLocks noGrp="1" noChangeArrowheads="1"/>
          </p:cNvSpPr>
          <p:nvPr>
            <p:ph type="dt" sz="half" idx="10"/>
          </p:nvPr>
        </p:nvSpPr>
        <p:spPr>
          <a:ln/>
        </p:spPr>
        <p:txBody>
          <a:bodyPr/>
          <a:lstStyle>
            <a:lvl1pPr>
              <a:defRPr/>
            </a:lvl1pPr>
          </a:lstStyle>
          <a:p>
            <a:pPr>
              <a:defRPr/>
            </a:pPr>
            <a:fld id="{D65E0891-CF4C-4D49-89C4-8A18505246E2}" type="datetime1">
              <a:rPr lang="en-US"/>
              <a:pPr>
                <a:defRPr/>
              </a:pPr>
              <a:t>9/12/20</a:t>
            </a:fld>
            <a:endParaRPr lang="en-US"/>
          </a:p>
        </p:txBody>
      </p:sp>
      <p:sp>
        <p:nvSpPr>
          <p:cNvPr id="5" name="Rectangle 5">
            <a:extLst>
              <a:ext uri="{FF2B5EF4-FFF2-40B4-BE49-F238E27FC236}">
                <a16:creationId xmlns:a16="http://schemas.microsoft.com/office/drawing/2014/main" id="{132D32E6-6EA1-D646-829F-22F722736347}"/>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1EAB968F-64AF-9D48-938E-99324B69DB53}"/>
              </a:ext>
            </a:extLst>
          </p:cNvPr>
          <p:cNvSpPr>
            <a:spLocks noGrp="1" noChangeArrowheads="1"/>
          </p:cNvSpPr>
          <p:nvPr>
            <p:ph type="sldNum" sz="quarter" idx="12"/>
          </p:nvPr>
        </p:nvSpPr>
        <p:spPr>
          <a:ln/>
        </p:spPr>
        <p:txBody>
          <a:bodyPr/>
          <a:lstStyle>
            <a:lvl1pPr>
              <a:defRPr/>
            </a:lvl1pPr>
          </a:lstStyle>
          <a:p>
            <a:r>
              <a:rPr lang="en-US" altLang="en-US"/>
              <a:t>Page </a:t>
            </a:r>
            <a:fld id="{F38E2328-D36E-CC45-971E-B54C73CF498A}" type="slidenum">
              <a:rPr lang="en-US" altLang="en-US"/>
              <a:pPr/>
              <a:t>‹#›</a:t>
            </a:fld>
            <a:endParaRPr lang="en-US" altLang="en-US"/>
          </a:p>
        </p:txBody>
      </p:sp>
    </p:spTree>
    <p:extLst>
      <p:ext uri="{BB962C8B-B14F-4D97-AF65-F5344CB8AC3E}">
        <p14:creationId xmlns:p14="http://schemas.microsoft.com/office/powerpoint/2010/main" val="242235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7338"/>
            <a:ext cx="1943100" cy="53387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87338"/>
            <a:ext cx="5676900" cy="53387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45C1D76-B0CF-5B47-AB7C-4A94DAB46089}"/>
              </a:ext>
            </a:extLst>
          </p:cNvPr>
          <p:cNvSpPr>
            <a:spLocks noGrp="1" noChangeArrowheads="1"/>
          </p:cNvSpPr>
          <p:nvPr>
            <p:ph type="dt" sz="half" idx="10"/>
          </p:nvPr>
        </p:nvSpPr>
        <p:spPr>
          <a:ln/>
        </p:spPr>
        <p:txBody>
          <a:bodyPr/>
          <a:lstStyle>
            <a:lvl1pPr>
              <a:defRPr/>
            </a:lvl1pPr>
          </a:lstStyle>
          <a:p>
            <a:pPr>
              <a:defRPr/>
            </a:pPr>
            <a:fld id="{F48EC949-0B64-DA43-9DF7-983FD21B8B44}" type="datetime1">
              <a:rPr lang="en-US"/>
              <a:pPr>
                <a:defRPr/>
              </a:pPr>
              <a:t>9/12/20</a:t>
            </a:fld>
            <a:endParaRPr lang="en-US"/>
          </a:p>
        </p:txBody>
      </p:sp>
      <p:sp>
        <p:nvSpPr>
          <p:cNvPr id="5" name="Rectangle 5">
            <a:extLst>
              <a:ext uri="{FF2B5EF4-FFF2-40B4-BE49-F238E27FC236}">
                <a16:creationId xmlns:a16="http://schemas.microsoft.com/office/drawing/2014/main" id="{E3A5134C-7C27-3A44-B629-3B0B749A21BF}"/>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8BF35411-9970-9D40-8B7D-E814F36607D1}"/>
              </a:ext>
            </a:extLst>
          </p:cNvPr>
          <p:cNvSpPr>
            <a:spLocks noGrp="1" noChangeArrowheads="1"/>
          </p:cNvSpPr>
          <p:nvPr>
            <p:ph type="sldNum" sz="quarter" idx="12"/>
          </p:nvPr>
        </p:nvSpPr>
        <p:spPr>
          <a:ln/>
        </p:spPr>
        <p:txBody>
          <a:bodyPr/>
          <a:lstStyle>
            <a:lvl1pPr>
              <a:defRPr/>
            </a:lvl1pPr>
          </a:lstStyle>
          <a:p>
            <a:r>
              <a:rPr lang="en-US" altLang="en-US"/>
              <a:t>Page </a:t>
            </a:r>
            <a:fld id="{B9C7C66B-E335-0342-8CDE-9A607E517F4E}" type="slidenum">
              <a:rPr lang="en-US" altLang="en-US"/>
              <a:pPr/>
              <a:t>‹#›</a:t>
            </a:fld>
            <a:endParaRPr lang="en-US" altLang="en-US"/>
          </a:p>
        </p:txBody>
      </p:sp>
    </p:spTree>
    <p:extLst>
      <p:ext uri="{BB962C8B-B14F-4D97-AF65-F5344CB8AC3E}">
        <p14:creationId xmlns:p14="http://schemas.microsoft.com/office/powerpoint/2010/main" val="196293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CBCD-32B8-0944-9E75-CC8AAC437CB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DC0233-86B3-E646-B0A8-D62FC97F832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80641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72DC-93DE-2C4B-B467-6680F582F167}"/>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1CD45A-58A9-1B4E-A84F-AB387EDAC319}"/>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4195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3192-3031-9C4C-ADF0-ECCD7A70077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840E4E-FB9F-DB41-8402-41C8098B7D73}"/>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629788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29BE-AA74-DD47-B8CF-76301DCD1DCA}"/>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A94638-AFB7-6D4F-97A5-59BD4F53A9E2}"/>
              </a:ext>
            </a:extLst>
          </p:cNvPr>
          <p:cNvSpPr>
            <a:spLocks noGrp="1"/>
          </p:cNvSpPr>
          <p:nvPr>
            <p:ph sz="half" idx="1"/>
          </p:nvPr>
        </p:nvSpPr>
        <p:spPr>
          <a:xfrm>
            <a:off x="628650" y="1825625"/>
            <a:ext cx="38671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D42B7E-3B99-DD42-BB39-09248A0E3920}"/>
              </a:ext>
            </a:extLst>
          </p:cNvPr>
          <p:cNvSpPr>
            <a:spLocks noGrp="1"/>
          </p:cNvSpPr>
          <p:nvPr>
            <p:ph sz="half" idx="2"/>
          </p:nvPr>
        </p:nvSpPr>
        <p:spPr>
          <a:xfrm>
            <a:off x="4648200" y="1825625"/>
            <a:ext cx="38671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255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B430-8378-9A49-B9E2-03FA490C6140}"/>
              </a:ext>
            </a:extLst>
          </p:cNvPr>
          <p:cNvSpPr>
            <a:spLocks noGrp="1"/>
          </p:cNvSpPr>
          <p:nvPr>
            <p:ph type="title"/>
          </p:nvPr>
        </p:nvSpPr>
        <p:spPr>
          <a:xfrm>
            <a:off x="630238" y="365125"/>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D917AB-FAFB-EA4F-ABE8-C781659A034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F049FC-5F34-F84F-8F75-91C7AF791278}"/>
              </a:ext>
            </a:extLst>
          </p:cNvPr>
          <p:cNvSpPr>
            <a:spLocks noGrp="1"/>
          </p:cNvSpPr>
          <p:nvPr>
            <p:ph sz="half" idx="2"/>
          </p:nvPr>
        </p:nvSpPr>
        <p:spPr>
          <a:xfrm>
            <a:off x="630238" y="2505075"/>
            <a:ext cx="386873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A73A19-05D9-3D42-BB46-C93A25C39B2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71E2B4-E3B3-0846-B566-CC18ABFB9AC5}"/>
              </a:ext>
            </a:extLst>
          </p:cNvPr>
          <p:cNvSpPr>
            <a:spLocks noGrp="1"/>
          </p:cNvSpPr>
          <p:nvPr>
            <p:ph sz="quarter" idx="4"/>
          </p:nvPr>
        </p:nvSpPr>
        <p:spPr>
          <a:xfrm>
            <a:off x="4629150" y="2505075"/>
            <a:ext cx="38877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79832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B187-B9B2-8541-9FB3-E55ADE0F82DE}"/>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493096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F275-27FA-B440-B880-81DDC9878B8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E8EE5B-DD95-C54A-87B8-17B7073E8BB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319C629-BCA3-0044-ABD3-0193B1B0650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025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600"/>
              </a:spcAft>
              <a:defRPr/>
            </a:lvl1pPr>
            <a:lvl2pPr>
              <a:spcBef>
                <a:spcPts val="400"/>
              </a:spcBef>
              <a:spcAft>
                <a:spcPts val="4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A2B2EEEE-EAC1-CA4C-82EA-298DD107B931}"/>
              </a:ext>
            </a:extLst>
          </p:cNvPr>
          <p:cNvSpPr>
            <a:spLocks noGrp="1" noChangeArrowheads="1"/>
          </p:cNvSpPr>
          <p:nvPr>
            <p:ph type="dt" sz="half" idx="10"/>
          </p:nvPr>
        </p:nvSpPr>
        <p:spPr>
          <a:ln/>
        </p:spPr>
        <p:txBody>
          <a:bodyPr/>
          <a:lstStyle>
            <a:lvl1pPr>
              <a:defRPr/>
            </a:lvl1pPr>
          </a:lstStyle>
          <a:p>
            <a:pPr>
              <a:defRPr/>
            </a:pPr>
            <a:fld id="{09834465-3C9C-9A4F-BDD6-DE906124CEAD}" type="datetime1">
              <a:rPr lang="en-US"/>
              <a:pPr>
                <a:defRPr/>
              </a:pPr>
              <a:t>9/12/20</a:t>
            </a:fld>
            <a:endParaRPr lang="en-US"/>
          </a:p>
        </p:txBody>
      </p:sp>
      <p:sp>
        <p:nvSpPr>
          <p:cNvPr id="5" name="Rectangle 5">
            <a:extLst>
              <a:ext uri="{FF2B5EF4-FFF2-40B4-BE49-F238E27FC236}">
                <a16:creationId xmlns:a16="http://schemas.microsoft.com/office/drawing/2014/main" id="{6CF251F7-547D-BB42-BDC4-5F586F6C2AA7}"/>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365E67EF-CDDB-F847-8FFE-A9BF6A36FD1F}"/>
              </a:ext>
            </a:extLst>
          </p:cNvPr>
          <p:cNvSpPr>
            <a:spLocks noGrp="1" noChangeArrowheads="1"/>
          </p:cNvSpPr>
          <p:nvPr>
            <p:ph type="sldNum" sz="quarter" idx="12"/>
          </p:nvPr>
        </p:nvSpPr>
        <p:spPr>
          <a:ln/>
        </p:spPr>
        <p:txBody>
          <a:bodyPr/>
          <a:lstStyle>
            <a:lvl1pPr>
              <a:defRPr/>
            </a:lvl1pPr>
          </a:lstStyle>
          <a:p>
            <a:r>
              <a:rPr lang="en-US" altLang="en-US"/>
              <a:t>Page </a:t>
            </a:r>
            <a:fld id="{65221080-2540-DA45-9359-D45E71B42256}" type="slidenum">
              <a:rPr lang="en-US" altLang="en-US"/>
              <a:pPr/>
              <a:t>‹#›</a:t>
            </a:fld>
            <a:endParaRPr lang="en-US" altLang="en-US"/>
          </a:p>
        </p:txBody>
      </p:sp>
    </p:spTree>
    <p:extLst>
      <p:ext uri="{BB962C8B-B14F-4D97-AF65-F5344CB8AC3E}">
        <p14:creationId xmlns:p14="http://schemas.microsoft.com/office/powerpoint/2010/main" val="3033133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B76E-66B2-2240-AD6E-8A11D79EC2AC}"/>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03119AE-B7DC-8D4B-9BDE-CEB43425B39C}"/>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52C0F0-B971-134E-921E-30191B256CD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01698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DB6D-77E4-184A-AC4D-282233C3BF0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7BDEE2-0D51-E74F-8D0B-0BBFC344946B}"/>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18590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D15DF-EFA6-014F-9A7A-F4959B0FFB6D}"/>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D62F7F-B716-A44C-BFF0-40C41AF9A41A}"/>
              </a:ext>
            </a:extLst>
          </p:cNvPr>
          <p:cNvSpPr>
            <a:spLocks noGrp="1"/>
          </p:cNvSpPr>
          <p:nvPr>
            <p:ph type="body" orient="vert" idx="1"/>
          </p:nvPr>
        </p:nvSpPr>
        <p:spPr>
          <a:xfrm>
            <a:off x="628650" y="365125"/>
            <a:ext cx="57626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67639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922338" y="517525"/>
            <a:ext cx="5399087" cy="1295400"/>
          </a:xfrm>
          <a:prstGeom prst="rect">
            <a:avLst/>
          </a:prstGeom>
          <a:noFill/>
          <a:ln>
            <a:noFill/>
          </a:ln>
        </p:spPr>
        <p:txBody>
          <a:bodyPr lIns="0" tIns="0" rIns="0" bIns="0"/>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ts val="1400"/>
              </a:lnSpc>
              <a:defRPr/>
            </a:pPr>
            <a:r>
              <a:rPr lang="en-US" altLang="en-US" sz="1200">
                <a:solidFill>
                  <a:schemeClr val="bg1"/>
                </a:solidFill>
              </a:rPr>
              <a:t>DEPARTMENT OR OFFICE TITLE</a:t>
            </a:r>
            <a:br>
              <a:rPr lang="en-US" altLang="en-US" sz="1200">
                <a:solidFill>
                  <a:schemeClr val="bg1"/>
                </a:solidFill>
              </a:rPr>
            </a:br>
            <a:r>
              <a:rPr lang="en-US" altLang="en-US" sz="1200">
                <a:solidFill>
                  <a:schemeClr val="bg1"/>
                </a:solidFill>
              </a:rPr>
              <a:t>EDIT IN TITLE MASTER (VIEW MENU)</a:t>
            </a:r>
            <a:br>
              <a:rPr lang="en-US" altLang="en-US" sz="1200">
                <a:solidFill>
                  <a:schemeClr val="bg1"/>
                </a:solidFill>
              </a:rPr>
            </a:br>
            <a:endParaRPr lang="en-US" altLang="en-US" sz="1200">
              <a:solidFill>
                <a:schemeClr val="bg1"/>
              </a:solidFill>
            </a:endParaRPr>
          </a:p>
        </p:txBody>
      </p:sp>
      <p:pic>
        <p:nvPicPr>
          <p:cNvPr id="5" name="Picture 18" descr="ox_brand"/>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197725" y="541338"/>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IRC logo web ppt low res.jp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95350" y="381000"/>
            <a:ext cx="420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914400" y="2141538"/>
            <a:ext cx="5399088" cy="1366837"/>
          </a:xfrm>
        </p:spPr>
        <p:txBody>
          <a:bodyPr/>
          <a:lstStyle>
            <a:lvl1pPr>
              <a:lnSpc>
                <a:spcPts val="3500"/>
              </a:lnSpc>
              <a:defRPr sz="2800">
                <a:solidFill>
                  <a:schemeClr val="bg1"/>
                </a:solidFill>
              </a:defRPr>
            </a:lvl1pPr>
          </a:lstStyle>
          <a:p>
            <a:r>
              <a:rPr lang="en-US" dirty="0"/>
              <a:t>Click to edit Master title style</a:t>
            </a:r>
          </a:p>
        </p:txBody>
      </p:sp>
      <p:sp>
        <p:nvSpPr>
          <p:cNvPr id="23556" name="Rectangle 4"/>
          <p:cNvSpPr>
            <a:spLocks noGrp="1" noChangeArrowheads="1"/>
          </p:cNvSpPr>
          <p:nvPr>
            <p:ph type="subTitle" idx="1"/>
          </p:nvPr>
        </p:nvSpPr>
        <p:spPr>
          <a:xfrm>
            <a:off x="912813" y="3970338"/>
            <a:ext cx="5399087" cy="1752600"/>
          </a:xfrm>
        </p:spPr>
        <p:txBody>
          <a:bodyPr/>
          <a:lstStyle>
            <a:lvl1pPr marL="0" indent="0">
              <a:lnSpc>
                <a:spcPts val="1800"/>
              </a:lnSpc>
              <a:buFont typeface="Wingdings" charset="2"/>
              <a:buNone/>
              <a:defRPr sz="1600">
                <a:solidFill>
                  <a:schemeClr val="bg1"/>
                </a:solidFill>
              </a:defRPr>
            </a:lvl1pPr>
          </a:lstStyle>
          <a:p>
            <a:r>
              <a:rPr lang="en-US"/>
              <a:t>Click to edit Master subtitle style</a:t>
            </a:r>
          </a:p>
        </p:txBody>
      </p:sp>
      <p:sp>
        <p:nvSpPr>
          <p:cNvPr id="7" name="Rectangle 5"/>
          <p:cNvSpPr>
            <a:spLocks noGrp="1" noChangeArrowheads="1"/>
          </p:cNvSpPr>
          <p:nvPr>
            <p:ph type="dt" sz="half" idx="10"/>
          </p:nvPr>
        </p:nvSpPr>
        <p:spPr>
          <a:xfrm>
            <a:off x="914400" y="6096000"/>
            <a:ext cx="1905000" cy="457200"/>
          </a:xfrm>
        </p:spPr>
        <p:txBody>
          <a:bodyPr/>
          <a:lstStyle>
            <a:lvl1pPr>
              <a:defRPr sz="1400">
                <a:solidFill>
                  <a:schemeClr val="bg1"/>
                </a:solidFill>
              </a:defRPr>
            </a:lvl1pPr>
          </a:lstStyle>
          <a:p>
            <a:fld id="{C3F99C58-D89A-9D42-B860-283CBD987C9E}" type="datetime1">
              <a:rPr lang="en-US" altLang="x-none"/>
              <a:pPr/>
              <a:t>9/12/20</a:t>
            </a:fld>
            <a:endParaRPr lang="en-US" altLang="x-none"/>
          </a:p>
        </p:txBody>
      </p:sp>
    </p:spTree>
    <p:extLst>
      <p:ext uri="{BB962C8B-B14F-4D97-AF65-F5344CB8AC3E}">
        <p14:creationId xmlns:p14="http://schemas.microsoft.com/office/powerpoint/2010/main" val="3456998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0F5A5291-F0AE-F346-A7DE-5DAA220FBD2A}" type="datetime1">
              <a:rPr lang="en-US" altLang="x-none"/>
              <a:pPr/>
              <a:t>9/12/20</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6" name="Rectangle 6"/>
          <p:cNvSpPr>
            <a:spLocks noGrp="1" noChangeArrowheads="1"/>
          </p:cNvSpPr>
          <p:nvPr>
            <p:ph type="sldNum" sz="quarter" idx="12"/>
          </p:nvPr>
        </p:nvSpPr>
        <p:spPr>
          <a:ln/>
        </p:spPr>
        <p:txBody>
          <a:bodyPr/>
          <a:lstStyle>
            <a:lvl1pPr>
              <a:defRPr/>
            </a:lvl1pPr>
          </a:lstStyle>
          <a:p>
            <a:r>
              <a:rPr lang="en-US" altLang="x-none"/>
              <a:t>Page </a:t>
            </a:r>
            <a:fld id="{8FCE2799-23C5-E74C-92C2-7D32C8B21721}" type="slidenum">
              <a:rPr lang="en-US" altLang="x-none"/>
              <a:pPr/>
              <a:t>‹#›</a:t>
            </a:fld>
            <a:endParaRPr lang="en-US" altLang="x-none"/>
          </a:p>
        </p:txBody>
      </p:sp>
    </p:spTree>
    <p:extLst>
      <p:ext uri="{BB962C8B-B14F-4D97-AF65-F5344CB8AC3E}">
        <p14:creationId xmlns:p14="http://schemas.microsoft.com/office/powerpoint/2010/main" val="4131689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F5DD4F3-7A48-5043-B44A-C05B2F13955E}" type="datetime1">
              <a:rPr lang="en-US" altLang="x-none"/>
              <a:pPr/>
              <a:t>9/12/20</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6" name="Rectangle 6"/>
          <p:cNvSpPr>
            <a:spLocks noGrp="1" noChangeArrowheads="1"/>
          </p:cNvSpPr>
          <p:nvPr>
            <p:ph type="sldNum" sz="quarter" idx="12"/>
          </p:nvPr>
        </p:nvSpPr>
        <p:spPr>
          <a:ln/>
        </p:spPr>
        <p:txBody>
          <a:bodyPr/>
          <a:lstStyle>
            <a:lvl1pPr>
              <a:defRPr/>
            </a:lvl1pPr>
          </a:lstStyle>
          <a:p>
            <a:r>
              <a:rPr lang="en-US" altLang="x-none"/>
              <a:t>Page </a:t>
            </a:r>
            <a:fld id="{AD801511-C27E-6945-8489-E6696E025E57}" type="slidenum">
              <a:rPr lang="en-US" altLang="x-none"/>
              <a:pPr/>
              <a:t>‹#›</a:t>
            </a:fld>
            <a:endParaRPr lang="en-US" altLang="x-none"/>
          </a:p>
        </p:txBody>
      </p:sp>
    </p:spTree>
    <p:extLst>
      <p:ext uri="{BB962C8B-B14F-4D97-AF65-F5344CB8AC3E}">
        <p14:creationId xmlns:p14="http://schemas.microsoft.com/office/powerpoint/2010/main" val="1878300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ED78F70-4612-AE46-8449-D3E2DE10D94B}" type="datetime1">
              <a:rPr lang="en-US" altLang="x-none"/>
              <a:pPr/>
              <a:t>9/12/20</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7" name="Rectangle 6"/>
          <p:cNvSpPr>
            <a:spLocks noGrp="1" noChangeArrowheads="1"/>
          </p:cNvSpPr>
          <p:nvPr>
            <p:ph type="sldNum" sz="quarter" idx="12"/>
          </p:nvPr>
        </p:nvSpPr>
        <p:spPr>
          <a:ln/>
        </p:spPr>
        <p:txBody>
          <a:bodyPr/>
          <a:lstStyle>
            <a:lvl1pPr>
              <a:defRPr/>
            </a:lvl1pPr>
          </a:lstStyle>
          <a:p>
            <a:r>
              <a:rPr lang="en-US" altLang="x-none"/>
              <a:t>Page </a:t>
            </a:r>
            <a:fld id="{50BACF32-215F-1248-BCCB-31E26EC7BA4A}" type="slidenum">
              <a:rPr lang="en-US" altLang="x-none"/>
              <a:pPr/>
              <a:t>‹#›</a:t>
            </a:fld>
            <a:endParaRPr lang="en-US" altLang="x-none"/>
          </a:p>
        </p:txBody>
      </p:sp>
    </p:spTree>
    <p:extLst>
      <p:ext uri="{BB962C8B-B14F-4D97-AF65-F5344CB8AC3E}">
        <p14:creationId xmlns:p14="http://schemas.microsoft.com/office/powerpoint/2010/main" val="1836299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3B9F191C-CFD3-E845-8E03-E2F47F8770BA}" type="datetime1">
              <a:rPr lang="en-US" altLang="x-none"/>
              <a:pPr/>
              <a:t>9/12/20</a:t>
            </a:fld>
            <a:endParaRPr lang="en-US" altLang="x-none"/>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9" name="Rectangle 6"/>
          <p:cNvSpPr>
            <a:spLocks noGrp="1" noChangeArrowheads="1"/>
          </p:cNvSpPr>
          <p:nvPr>
            <p:ph type="sldNum" sz="quarter" idx="12"/>
          </p:nvPr>
        </p:nvSpPr>
        <p:spPr>
          <a:ln/>
        </p:spPr>
        <p:txBody>
          <a:bodyPr/>
          <a:lstStyle>
            <a:lvl1pPr>
              <a:defRPr/>
            </a:lvl1pPr>
          </a:lstStyle>
          <a:p>
            <a:r>
              <a:rPr lang="en-US" altLang="x-none"/>
              <a:t>Page </a:t>
            </a:r>
            <a:fld id="{7F0300DA-00E0-AF44-AC3C-1DAF2695A0F1}" type="slidenum">
              <a:rPr lang="en-US" altLang="x-none"/>
              <a:pPr/>
              <a:t>‹#›</a:t>
            </a:fld>
            <a:endParaRPr lang="en-US" altLang="x-none"/>
          </a:p>
        </p:txBody>
      </p:sp>
    </p:spTree>
    <p:extLst>
      <p:ext uri="{BB962C8B-B14F-4D97-AF65-F5344CB8AC3E}">
        <p14:creationId xmlns:p14="http://schemas.microsoft.com/office/powerpoint/2010/main" val="874013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0BD259A-B8EF-4F43-9D29-91A93197FFA8}" type="datetime1">
              <a:rPr lang="en-US" altLang="x-none"/>
              <a:pPr/>
              <a:t>9/12/20</a:t>
            </a:fld>
            <a:endParaRPr lang="en-US" altLang="x-none"/>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5" name="Rectangle 6"/>
          <p:cNvSpPr>
            <a:spLocks noGrp="1" noChangeArrowheads="1"/>
          </p:cNvSpPr>
          <p:nvPr>
            <p:ph type="sldNum" sz="quarter" idx="12"/>
          </p:nvPr>
        </p:nvSpPr>
        <p:spPr>
          <a:ln/>
        </p:spPr>
        <p:txBody>
          <a:bodyPr/>
          <a:lstStyle>
            <a:lvl1pPr>
              <a:defRPr/>
            </a:lvl1pPr>
          </a:lstStyle>
          <a:p>
            <a:r>
              <a:rPr lang="en-US" altLang="x-none"/>
              <a:t>Page </a:t>
            </a:r>
            <a:fld id="{2694E785-EA3E-5642-87E6-F8CAA677A6A2}" type="slidenum">
              <a:rPr lang="en-US" altLang="x-none"/>
              <a:pPr/>
              <a:t>‹#›</a:t>
            </a:fld>
            <a:endParaRPr lang="en-US" altLang="x-none"/>
          </a:p>
        </p:txBody>
      </p:sp>
    </p:spTree>
    <p:extLst>
      <p:ext uri="{BB962C8B-B14F-4D97-AF65-F5344CB8AC3E}">
        <p14:creationId xmlns:p14="http://schemas.microsoft.com/office/powerpoint/2010/main" val="309551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B140EF8-A2E2-6D45-8F01-25696724FFD5}" type="datetime1">
              <a:rPr lang="en-US" altLang="x-none"/>
              <a:pPr/>
              <a:t>9/12/20</a:t>
            </a:fld>
            <a:endParaRPr lang="en-US" altLang="x-none"/>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4" name="Rectangle 6"/>
          <p:cNvSpPr>
            <a:spLocks noGrp="1" noChangeArrowheads="1"/>
          </p:cNvSpPr>
          <p:nvPr>
            <p:ph type="sldNum" sz="quarter" idx="12"/>
          </p:nvPr>
        </p:nvSpPr>
        <p:spPr>
          <a:ln/>
        </p:spPr>
        <p:txBody>
          <a:bodyPr/>
          <a:lstStyle>
            <a:lvl1pPr>
              <a:defRPr/>
            </a:lvl1pPr>
          </a:lstStyle>
          <a:p>
            <a:r>
              <a:rPr lang="en-US" altLang="x-none"/>
              <a:t>Page </a:t>
            </a:r>
            <a:fld id="{243E3AAC-F6B4-7A4C-9C47-9D409B712FB1}" type="slidenum">
              <a:rPr lang="en-US" altLang="x-none"/>
              <a:pPr/>
              <a:t>‹#›</a:t>
            </a:fld>
            <a:endParaRPr lang="en-US" altLang="x-none"/>
          </a:p>
        </p:txBody>
      </p:sp>
    </p:spTree>
    <p:extLst>
      <p:ext uri="{BB962C8B-B14F-4D97-AF65-F5344CB8AC3E}">
        <p14:creationId xmlns:p14="http://schemas.microsoft.com/office/powerpoint/2010/main" val="217705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4">
            <a:extLst>
              <a:ext uri="{FF2B5EF4-FFF2-40B4-BE49-F238E27FC236}">
                <a16:creationId xmlns:a16="http://schemas.microsoft.com/office/drawing/2014/main" id="{CFA20FD3-D27F-9647-89F5-EDF2F58229C1}"/>
              </a:ext>
            </a:extLst>
          </p:cNvPr>
          <p:cNvSpPr>
            <a:spLocks noGrp="1" noChangeArrowheads="1"/>
          </p:cNvSpPr>
          <p:nvPr>
            <p:ph type="dt" sz="half" idx="10"/>
          </p:nvPr>
        </p:nvSpPr>
        <p:spPr>
          <a:ln/>
        </p:spPr>
        <p:txBody>
          <a:bodyPr/>
          <a:lstStyle>
            <a:lvl1pPr>
              <a:defRPr/>
            </a:lvl1pPr>
          </a:lstStyle>
          <a:p>
            <a:pPr>
              <a:defRPr/>
            </a:pPr>
            <a:fld id="{7D0FCF37-42A3-BA47-A005-7F97917A8ACB}" type="datetime1">
              <a:rPr lang="en-US"/>
              <a:pPr>
                <a:defRPr/>
              </a:pPr>
              <a:t>9/12/20</a:t>
            </a:fld>
            <a:endParaRPr lang="en-US"/>
          </a:p>
        </p:txBody>
      </p:sp>
      <p:sp>
        <p:nvSpPr>
          <p:cNvPr id="5" name="Rectangle 5">
            <a:extLst>
              <a:ext uri="{FF2B5EF4-FFF2-40B4-BE49-F238E27FC236}">
                <a16:creationId xmlns:a16="http://schemas.microsoft.com/office/drawing/2014/main" id="{23B0A6EF-C815-5640-B028-5EC7756A5190}"/>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98E22200-7BD1-4B4F-9019-9DBB3A45F3BD}"/>
              </a:ext>
            </a:extLst>
          </p:cNvPr>
          <p:cNvSpPr>
            <a:spLocks noGrp="1" noChangeArrowheads="1"/>
          </p:cNvSpPr>
          <p:nvPr>
            <p:ph type="sldNum" sz="quarter" idx="12"/>
          </p:nvPr>
        </p:nvSpPr>
        <p:spPr>
          <a:ln/>
        </p:spPr>
        <p:txBody>
          <a:bodyPr/>
          <a:lstStyle>
            <a:lvl1pPr>
              <a:defRPr/>
            </a:lvl1pPr>
          </a:lstStyle>
          <a:p>
            <a:r>
              <a:rPr lang="en-US" altLang="en-US"/>
              <a:t>Page </a:t>
            </a:r>
            <a:fld id="{C660246B-F16E-2B45-B532-5D35CB3AD085}" type="slidenum">
              <a:rPr lang="en-US" altLang="en-US"/>
              <a:pPr/>
              <a:t>‹#›</a:t>
            </a:fld>
            <a:endParaRPr lang="en-US" altLang="en-US"/>
          </a:p>
        </p:txBody>
      </p:sp>
    </p:spTree>
    <p:extLst>
      <p:ext uri="{BB962C8B-B14F-4D97-AF65-F5344CB8AC3E}">
        <p14:creationId xmlns:p14="http://schemas.microsoft.com/office/powerpoint/2010/main" val="3572304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BB82E64-EE2E-2347-A90A-D02341F48B7D}" type="datetime1">
              <a:rPr lang="en-US" altLang="x-none"/>
              <a:pPr/>
              <a:t>9/12/20</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7" name="Rectangle 6"/>
          <p:cNvSpPr>
            <a:spLocks noGrp="1" noChangeArrowheads="1"/>
          </p:cNvSpPr>
          <p:nvPr>
            <p:ph type="sldNum" sz="quarter" idx="12"/>
          </p:nvPr>
        </p:nvSpPr>
        <p:spPr>
          <a:ln/>
        </p:spPr>
        <p:txBody>
          <a:bodyPr/>
          <a:lstStyle>
            <a:lvl1pPr>
              <a:defRPr/>
            </a:lvl1pPr>
          </a:lstStyle>
          <a:p>
            <a:r>
              <a:rPr lang="en-US" altLang="x-none"/>
              <a:t>Page </a:t>
            </a:r>
            <a:fld id="{2FFCF934-1E8A-4040-B43C-E5F58606D7D0}" type="slidenum">
              <a:rPr lang="en-US" altLang="x-none"/>
              <a:pPr/>
              <a:t>‹#›</a:t>
            </a:fld>
            <a:endParaRPr lang="en-US" altLang="x-none"/>
          </a:p>
        </p:txBody>
      </p:sp>
    </p:spTree>
    <p:extLst>
      <p:ext uri="{BB962C8B-B14F-4D97-AF65-F5344CB8AC3E}">
        <p14:creationId xmlns:p14="http://schemas.microsoft.com/office/powerpoint/2010/main" val="2103247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9C1D0F7-A5C3-264A-8DB3-568FBF925EF8}" type="datetime1">
              <a:rPr lang="en-US" altLang="x-none"/>
              <a:pPr/>
              <a:t>9/12/20</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7" name="Rectangle 6"/>
          <p:cNvSpPr>
            <a:spLocks noGrp="1" noChangeArrowheads="1"/>
          </p:cNvSpPr>
          <p:nvPr>
            <p:ph type="sldNum" sz="quarter" idx="12"/>
          </p:nvPr>
        </p:nvSpPr>
        <p:spPr>
          <a:ln/>
        </p:spPr>
        <p:txBody>
          <a:bodyPr/>
          <a:lstStyle>
            <a:lvl1pPr>
              <a:defRPr/>
            </a:lvl1pPr>
          </a:lstStyle>
          <a:p>
            <a:r>
              <a:rPr lang="en-US" altLang="x-none"/>
              <a:t>Page </a:t>
            </a:r>
            <a:fld id="{3E7F015B-4949-B94A-956D-9F9D895EE4A9}" type="slidenum">
              <a:rPr lang="en-US" altLang="x-none"/>
              <a:pPr/>
              <a:t>‹#›</a:t>
            </a:fld>
            <a:endParaRPr lang="en-US" altLang="x-none"/>
          </a:p>
        </p:txBody>
      </p:sp>
    </p:spTree>
    <p:extLst>
      <p:ext uri="{BB962C8B-B14F-4D97-AF65-F5344CB8AC3E}">
        <p14:creationId xmlns:p14="http://schemas.microsoft.com/office/powerpoint/2010/main" val="3407096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F4BB5C4-4E73-BC4C-90EB-6A228872D923}" type="datetime1">
              <a:rPr lang="en-US" altLang="x-none"/>
              <a:pPr/>
              <a:t>9/12/20</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6" name="Rectangle 6"/>
          <p:cNvSpPr>
            <a:spLocks noGrp="1" noChangeArrowheads="1"/>
          </p:cNvSpPr>
          <p:nvPr>
            <p:ph type="sldNum" sz="quarter" idx="12"/>
          </p:nvPr>
        </p:nvSpPr>
        <p:spPr>
          <a:ln/>
        </p:spPr>
        <p:txBody>
          <a:bodyPr/>
          <a:lstStyle>
            <a:lvl1pPr>
              <a:defRPr/>
            </a:lvl1pPr>
          </a:lstStyle>
          <a:p>
            <a:r>
              <a:rPr lang="en-US" altLang="x-none"/>
              <a:t>Page </a:t>
            </a:r>
            <a:fld id="{1CD21075-3BF1-D64A-BB8A-35F1212666C3}" type="slidenum">
              <a:rPr lang="en-US" altLang="x-none"/>
              <a:pPr/>
              <a:t>‹#›</a:t>
            </a:fld>
            <a:endParaRPr lang="en-US" altLang="x-none"/>
          </a:p>
        </p:txBody>
      </p:sp>
    </p:spTree>
    <p:extLst>
      <p:ext uri="{BB962C8B-B14F-4D97-AF65-F5344CB8AC3E}">
        <p14:creationId xmlns:p14="http://schemas.microsoft.com/office/powerpoint/2010/main" val="563755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7338"/>
            <a:ext cx="1943100" cy="53387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87338"/>
            <a:ext cx="5676900" cy="53387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9B05AB2-1261-C048-BFF7-2D20F2A30655}" type="datetime1">
              <a:rPr lang="en-US" altLang="x-none"/>
              <a:pPr/>
              <a:t>9/12/20</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IRC presentation</a:t>
            </a:r>
          </a:p>
        </p:txBody>
      </p:sp>
      <p:sp>
        <p:nvSpPr>
          <p:cNvPr id="6" name="Rectangle 6"/>
          <p:cNvSpPr>
            <a:spLocks noGrp="1" noChangeArrowheads="1"/>
          </p:cNvSpPr>
          <p:nvPr>
            <p:ph type="sldNum" sz="quarter" idx="12"/>
          </p:nvPr>
        </p:nvSpPr>
        <p:spPr>
          <a:ln/>
        </p:spPr>
        <p:txBody>
          <a:bodyPr/>
          <a:lstStyle>
            <a:lvl1pPr>
              <a:defRPr/>
            </a:lvl1pPr>
          </a:lstStyle>
          <a:p>
            <a:r>
              <a:rPr lang="en-US" altLang="x-none"/>
              <a:t>Page </a:t>
            </a:r>
            <a:fld id="{1B8DD711-2728-364A-A8E5-F2FF99CC6A08}" type="slidenum">
              <a:rPr lang="en-US" altLang="x-none"/>
              <a:pPr/>
              <a:t>‹#›</a:t>
            </a:fld>
            <a:endParaRPr lang="en-US" altLang="x-none"/>
          </a:p>
        </p:txBody>
      </p:sp>
    </p:spTree>
    <p:extLst>
      <p:ext uri="{BB962C8B-B14F-4D97-AF65-F5344CB8AC3E}">
        <p14:creationId xmlns:p14="http://schemas.microsoft.com/office/powerpoint/2010/main" val="1556205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922338" y="517525"/>
            <a:ext cx="5399087" cy="1295400"/>
          </a:xfrm>
          <a:prstGeom prst="rect">
            <a:avLst/>
          </a:prstGeom>
          <a:noFill/>
          <a:ln>
            <a:noFill/>
          </a:ln>
        </p:spPr>
        <p:txBody>
          <a:bodyPr lIns="0" tIns="0" rIns="0" bIns="0"/>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ts val="1400"/>
              </a:lnSpc>
              <a:defRPr/>
            </a:pPr>
            <a:r>
              <a:rPr lang="en-US" sz="1200">
                <a:solidFill>
                  <a:srgbClr val="FFFFFF"/>
                </a:solidFill>
              </a:rPr>
              <a:t>DEPARTMENT OR OFFICE TITLE</a:t>
            </a:r>
            <a:br>
              <a:rPr lang="en-US" sz="1200">
                <a:solidFill>
                  <a:srgbClr val="FFFFFF"/>
                </a:solidFill>
              </a:rPr>
            </a:br>
            <a:r>
              <a:rPr lang="en-US" sz="1200">
                <a:solidFill>
                  <a:srgbClr val="FFFFFF"/>
                </a:solidFill>
              </a:rPr>
              <a:t>EDIT IN TITLE MASTER (VIEW MENU)</a:t>
            </a:r>
            <a:br>
              <a:rPr lang="en-US" sz="1200">
                <a:solidFill>
                  <a:srgbClr val="FFFFFF"/>
                </a:solidFill>
              </a:rPr>
            </a:br>
            <a:endParaRPr lang="en-US" sz="1200">
              <a:solidFill>
                <a:srgbClr val="FFFFFF"/>
              </a:solidFill>
            </a:endParaRPr>
          </a:p>
        </p:txBody>
      </p:sp>
      <p:pic>
        <p:nvPicPr>
          <p:cNvPr id="5" name="Picture 18" descr="ox_brand"/>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197725" y="541338"/>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IRC logo web ppt low res.jp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95350" y="381000"/>
            <a:ext cx="420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914400" y="2141538"/>
            <a:ext cx="5399088" cy="1366837"/>
          </a:xfrm>
        </p:spPr>
        <p:txBody>
          <a:bodyPr/>
          <a:lstStyle>
            <a:lvl1pPr>
              <a:lnSpc>
                <a:spcPts val="3500"/>
              </a:lnSpc>
              <a:defRPr sz="2800">
                <a:solidFill>
                  <a:schemeClr val="bg1"/>
                </a:solidFill>
              </a:defRPr>
            </a:lvl1pPr>
          </a:lstStyle>
          <a:p>
            <a:r>
              <a:rPr lang="en-US" dirty="0"/>
              <a:t>Click to edit Master title style</a:t>
            </a:r>
          </a:p>
        </p:txBody>
      </p:sp>
      <p:sp>
        <p:nvSpPr>
          <p:cNvPr id="23556" name="Rectangle 4"/>
          <p:cNvSpPr>
            <a:spLocks noGrp="1" noChangeArrowheads="1"/>
          </p:cNvSpPr>
          <p:nvPr>
            <p:ph type="subTitle" idx="1"/>
          </p:nvPr>
        </p:nvSpPr>
        <p:spPr>
          <a:xfrm>
            <a:off x="912813" y="3970338"/>
            <a:ext cx="5399087" cy="1752600"/>
          </a:xfrm>
        </p:spPr>
        <p:txBody>
          <a:bodyPr/>
          <a:lstStyle>
            <a:lvl1pPr marL="0" indent="0">
              <a:lnSpc>
                <a:spcPts val="1800"/>
              </a:lnSpc>
              <a:buFont typeface="Wingdings" charset="2"/>
              <a:buNone/>
              <a:defRPr sz="1600">
                <a:solidFill>
                  <a:schemeClr val="bg1"/>
                </a:solidFill>
              </a:defRPr>
            </a:lvl1pPr>
          </a:lstStyle>
          <a:p>
            <a:r>
              <a:rPr lang="en-US"/>
              <a:t>Click to edit Master subtitle style</a:t>
            </a:r>
          </a:p>
        </p:txBody>
      </p:sp>
      <p:sp>
        <p:nvSpPr>
          <p:cNvPr id="7" name="Rectangle 5"/>
          <p:cNvSpPr>
            <a:spLocks noGrp="1" noChangeArrowheads="1"/>
          </p:cNvSpPr>
          <p:nvPr>
            <p:ph type="dt" sz="half" idx="10"/>
          </p:nvPr>
        </p:nvSpPr>
        <p:spPr>
          <a:xfrm>
            <a:off x="914400" y="6096000"/>
            <a:ext cx="1905000" cy="457200"/>
          </a:xfrm>
        </p:spPr>
        <p:txBody>
          <a:bodyPr/>
          <a:lstStyle>
            <a:lvl1pPr>
              <a:defRPr sz="1400">
                <a:solidFill>
                  <a:srgbClr val="FFFFFF"/>
                </a:solidFill>
              </a:defRPr>
            </a:lvl1pPr>
          </a:lstStyle>
          <a:p>
            <a:fld id="{1D5B8573-5256-284B-AC8D-E330329B1B4F}" type="datetime1">
              <a:rPr lang="en-US" altLang="x-none"/>
              <a:pPr/>
              <a:t>9/12/20</a:t>
            </a:fld>
            <a:endParaRPr lang="en-US" altLang="x-none"/>
          </a:p>
        </p:txBody>
      </p:sp>
    </p:spTree>
    <p:extLst>
      <p:ext uri="{BB962C8B-B14F-4D97-AF65-F5344CB8AC3E}">
        <p14:creationId xmlns:p14="http://schemas.microsoft.com/office/powerpoint/2010/main" val="1954740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DE716E46-1A80-4346-915D-3DE822A25377}" type="datetime1">
              <a:rPr lang="en-US" altLang="x-none"/>
              <a:pPr/>
              <a:t>9/12/20</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p:cNvSpPr>
            <a:spLocks noGrp="1" noChangeArrowheads="1"/>
          </p:cNvSpPr>
          <p:nvPr>
            <p:ph type="sldNum" sz="quarter" idx="12"/>
          </p:nvPr>
        </p:nvSpPr>
        <p:spPr>
          <a:ln/>
        </p:spPr>
        <p:txBody>
          <a:bodyPr/>
          <a:lstStyle>
            <a:lvl1pPr>
              <a:defRPr/>
            </a:lvl1pPr>
          </a:lstStyle>
          <a:p>
            <a:r>
              <a:rPr lang="en-US" altLang="x-none"/>
              <a:t>Page </a:t>
            </a:r>
            <a:fld id="{591BFC0A-CE2E-9A4A-9750-B956F66BC720}" type="slidenum">
              <a:rPr lang="en-US" altLang="x-none"/>
              <a:pPr/>
              <a:t>‹#›</a:t>
            </a:fld>
            <a:endParaRPr lang="en-US" altLang="x-none"/>
          </a:p>
        </p:txBody>
      </p:sp>
    </p:spTree>
    <p:extLst>
      <p:ext uri="{BB962C8B-B14F-4D97-AF65-F5344CB8AC3E}">
        <p14:creationId xmlns:p14="http://schemas.microsoft.com/office/powerpoint/2010/main" val="711922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F9C0272-A5BE-A643-B64B-442328FD5A34}" type="datetime1">
              <a:rPr lang="en-US" altLang="x-none"/>
              <a:pPr/>
              <a:t>9/12/20</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p:cNvSpPr>
            <a:spLocks noGrp="1" noChangeArrowheads="1"/>
          </p:cNvSpPr>
          <p:nvPr>
            <p:ph type="sldNum" sz="quarter" idx="12"/>
          </p:nvPr>
        </p:nvSpPr>
        <p:spPr>
          <a:ln/>
        </p:spPr>
        <p:txBody>
          <a:bodyPr/>
          <a:lstStyle>
            <a:lvl1pPr>
              <a:defRPr/>
            </a:lvl1pPr>
          </a:lstStyle>
          <a:p>
            <a:r>
              <a:rPr lang="en-US" altLang="x-none"/>
              <a:t>Page </a:t>
            </a:r>
            <a:fld id="{90353F6E-F06B-954E-8291-B47FDC3FA7FB}" type="slidenum">
              <a:rPr lang="en-US" altLang="x-none"/>
              <a:pPr/>
              <a:t>‹#›</a:t>
            </a:fld>
            <a:endParaRPr lang="en-US" altLang="x-none"/>
          </a:p>
        </p:txBody>
      </p:sp>
    </p:spTree>
    <p:extLst>
      <p:ext uri="{BB962C8B-B14F-4D97-AF65-F5344CB8AC3E}">
        <p14:creationId xmlns:p14="http://schemas.microsoft.com/office/powerpoint/2010/main" val="362722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A05FA9F-D5B6-584D-B744-D3DEC98746CE}" type="datetime1">
              <a:rPr lang="en-US" altLang="x-none"/>
              <a:pPr/>
              <a:t>9/12/20</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p:cNvSpPr>
            <a:spLocks noGrp="1" noChangeArrowheads="1"/>
          </p:cNvSpPr>
          <p:nvPr>
            <p:ph type="sldNum" sz="quarter" idx="12"/>
          </p:nvPr>
        </p:nvSpPr>
        <p:spPr>
          <a:ln/>
        </p:spPr>
        <p:txBody>
          <a:bodyPr/>
          <a:lstStyle>
            <a:lvl1pPr>
              <a:defRPr/>
            </a:lvl1pPr>
          </a:lstStyle>
          <a:p>
            <a:r>
              <a:rPr lang="en-US" altLang="x-none"/>
              <a:t>Page </a:t>
            </a:r>
            <a:fld id="{1AE6ADE7-5EFA-3F42-9989-D9CFCF911841}" type="slidenum">
              <a:rPr lang="en-US" altLang="x-none"/>
              <a:pPr/>
              <a:t>‹#›</a:t>
            </a:fld>
            <a:endParaRPr lang="en-US" altLang="x-none"/>
          </a:p>
        </p:txBody>
      </p:sp>
    </p:spTree>
    <p:extLst>
      <p:ext uri="{BB962C8B-B14F-4D97-AF65-F5344CB8AC3E}">
        <p14:creationId xmlns:p14="http://schemas.microsoft.com/office/powerpoint/2010/main" val="3045413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A387075-F5FA-B140-BB1B-1A48B29841E8}" type="datetime1">
              <a:rPr lang="en-US" altLang="x-none"/>
              <a:pPr/>
              <a:t>9/12/20</a:t>
            </a:fld>
            <a:endParaRPr lang="en-US" altLang="x-none"/>
          </a:p>
        </p:txBody>
      </p:sp>
      <p:sp>
        <p:nvSpPr>
          <p:cNvPr id="8"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9" name="Rectangle 6"/>
          <p:cNvSpPr>
            <a:spLocks noGrp="1" noChangeArrowheads="1"/>
          </p:cNvSpPr>
          <p:nvPr>
            <p:ph type="sldNum" sz="quarter" idx="12"/>
          </p:nvPr>
        </p:nvSpPr>
        <p:spPr>
          <a:ln/>
        </p:spPr>
        <p:txBody>
          <a:bodyPr/>
          <a:lstStyle>
            <a:lvl1pPr>
              <a:defRPr/>
            </a:lvl1pPr>
          </a:lstStyle>
          <a:p>
            <a:r>
              <a:rPr lang="en-US" altLang="x-none"/>
              <a:t>Page </a:t>
            </a:r>
            <a:fld id="{C0C2E454-E029-9A41-8DF5-ED47B1845090}" type="slidenum">
              <a:rPr lang="en-US" altLang="x-none"/>
              <a:pPr/>
              <a:t>‹#›</a:t>
            </a:fld>
            <a:endParaRPr lang="en-US" altLang="x-none"/>
          </a:p>
        </p:txBody>
      </p:sp>
    </p:spTree>
    <p:extLst>
      <p:ext uri="{BB962C8B-B14F-4D97-AF65-F5344CB8AC3E}">
        <p14:creationId xmlns:p14="http://schemas.microsoft.com/office/powerpoint/2010/main" val="2045261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207E1B0E-4716-7340-BE99-480E7F9D1359}" type="datetime1">
              <a:rPr lang="en-US" altLang="x-none"/>
              <a:pPr/>
              <a:t>9/12/20</a:t>
            </a:fld>
            <a:endParaRPr lang="en-US" altLang="x-none"/>
          </a:p>
        </p:txBody>
      </p:sp>
      <p:sp>
        <p:nvSpPr>
          <p:cNvPr id="4"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5" name="Rectangle 6"/>
          <p:cNvSpPr>
            <a:spLocks noGrp="1" noChangeArrowheads="1"/>
          </p:cNvSpPr>
          <p:nvPr>
            <p:ph type="sldNum" sz="quarter" idx="12"/>
          </p:nvPr>
        </p:nvSpPr>
        <p:spPr>
          <a:ln/>
        </p:spPr>
        <p:txBody>
          <a:bodyPr/>
          <a:lstStyle>
            <a:lvl1pPr>
              <a:defRPr/>
            </a:lvl1pPr>
          </a:lstStyle>
          <a:p>
            <a:r>
              <a:rPr lang="en-US" altLang="x-none"/>
              <a:t>Page </a:t>
            </a:r>
            <a:fld id="{9AE19114-04E0-E542-AE9A-74C875409604}" type="slidenum">
              <a:rPr lang="en-US" altLang="x-none"/>
              <a:pPr/>
              <a:t>‹#›</a:t>
            </a:fld>
            <a:endParaRPr lang="en-US" altLang="x-none"/>
          </a:p>
        </p:txBody>
      </p:sp>
    </p:spTree>
    <p:extLst>
      <p:ext uri="{BB962C8B-B14F-4D97-AF65-F5344CB8AC3E}">
        <p14:creationId xmlns:p14="http://schemas.microsoft.com/office/powerpoint/2010/main" val="352801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33CB75E0-DE25-8741-BE0D-BFA65A10F37C}"/>
              </a:ext>
            </a:extLst>
          </p:cNvPr>
          <p:cNvSpPr>
            <a:spLocks noGrp="1" noChangeArrowheads="1"/>
          </p:cNvSpPr>
          <p:nvPr>
            <p:ph type="dt" sz="half" idx="10"/>
          </p:nvPr>
        </p:nvSpPr>
        <p:spPr>
          <a:ln/>
        </p:spPr>
        <p:txBody>
          <a:bodyPr/>
          <a:lstStyle>
            <a:lvl1pPr>
              <a:defRPr/>
            </a:lvl1pPr>
          </a:lstStyle>
          <a:p>
            <a:pPr>
              <a:defRPr/>
            </a:pPr>
            <a:fld id="{26249D72-EC4C-B548-B282-2BDC268B180B}" type="datetime1">
              <a:rPr lang="en-US"/>
              <a:pPr>
                <a:defRPr/>
              </a:pPr>
              <a:t>9/12/20</a:t>
            </a:fld>
            <a:endParaRPr lang="en-US"/>
          </a:p>
        </p:txBody>
      </p:sp>
      <p:sp>
        <p:nvSpPr>
          <p:cNvPr id="6" name="Rectangle 5">
            <a:extLst>
              <a:ext uri="{FF2B5EF4-FFF2-40B4-BE49-F238E27FC236}">
                <a16:creationId xmlns:a16="http://schemas.microsoft.com/office/drawing/2014/main" id="{73046DE1-F7F2-E445-B39C-2AB2A9C1B61A}"/>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4B21CFAE-1AFF-FC43-9D0B-73D1417D4B08}"/>
              </a:ext>
            </a:extLst>
          </p:cNvPr>
          <p:cNvSpPr>
            <a:spLocks noGrp="1" noChangeArrowheads="1"/>
          </p:cNvSpPr>
          <p:nvPr>
            <p:ph type="sldNum" sz="quarter" idx="12"/>
          </p:nvPr>
        </p:nvSpPr>
        <p:spPr>
          <a:ln/>
        </p:spPr>
        <p:txBody>
          <a:bodyPr/>
          <a:lstStyle>
            <a:lvl1pPr>
              <a:defRPr/>
            </a:lvl1pPr>
          </a:lstStyle>
          <a:p>
            <a:r>
              <a:rPr lang="en-US" altLang="en-US"/>
              <a:t>Page </a:t>
            </a:r>
            <a:fld id="{CF540D70-8A46-A44C-82DF-423D9445D4A1}" type="slidenum">
              <a:rPr lang="en-US" altLang="en-US"/>
              <a:pPr/>
              <a:t>‹#›</a:t>
            </a:fld>
            <a:endParaRPr lang="en-US" altLang="en-US"/>
          </a:p>
        </p:txBody>
      </p:sp>
    </p:spTree>
    <p:extLst>
      <p:ext uri="{BB962C8B-B14F-4D97-AF65-F5344CB8AC3E}">
        <p14:creationId xmlns:p14="http://schemas.microsoft.com/office/powerpoint/2010/main" val="3192569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4023C66-7D16-D145-B8D6-B277DFCB02F7}" type="datetime1">
              <a:rPr lang="en-US" altLang="x-none"/>
              <a:pPr/>
              <a:t>9/12/20</a:t>
            </a:fld>
            <a:endParaRPr lang="en-US" altLang="x-none"/>
          </a:p>
        </p:txBody>
      </p:sp>
      <p:sp>
        <p:nvSpPr>
          <p:cNvPr id="3"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4" name="Rectangle 6"/>
          <p:cNvSpPr>
            <a:spLocks noGrp="1" noChangeArrowheads="1"/>
          </p:cNvSpPr>
          <p:nvPr>
            <p:ph type="sldNum" sz="quarter" idx="12"/>
          </p:nvPr>
        </p:nvSpPr>
        <p:spPr>
          <a:ln/>
        </p:spPr>
        <p:txBody>
          <a:bodyPr/>
          <a:lstStyle>
            <a:lvl1pPr>
              <a:defRPr/>
            </a:lvl1pPr>
          </a:lstStyle>
          <a:p>
            <a:r>
              <a:rPr lang="en-US" altLang="x-none"/>
              <a:t>Page </a:t>
            </a:r>
            <a:fld id="{81D8DDE7-2057-864B-8E05-C8883FAC9593}" type="slidenum">
              <a:rPr lang="en-US" altLang="x-none"/>
              <a:pPr/>
              <a:t>‹#›</a:t>
            </a:fld>
            <a:endParaRPr lang="en-US" altLang="x-none"/>
          </a:p>
        </p:txBody>
      </p:sp>
    </p:spTree>
    <p:extLst>
      <p:ext uri="{BB962C8B-B14F-4D97-AF65-F5344CB8AC3E}">
        <p14:creationId xmlns:p14="http://schemas.microsoft.com/office/powerpoint/2010/main" val="2280136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4BDB916-0DCD-D649-9103-5D1F2C2CAB81}" type="datetime1">
              <a:rPr lang="en-US" altLang="x-none"/>
              <a:pPr/>
              <a:t>9/12/20</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p:cNvSpPr>
            <a:spLocks noGrp="1" noChangeArrowheads="1"/>
          </p:cNvSpPr>
          <p:nvPr>
            <p:ph type="sldNum" sz="quarter" idx="12"/>
          </p:nvPr>
        </p:nvSpPr>
        <p:spPr>
          <a:ln/>
        </p:spPr>
        <p:txBody>
          <a:bodyPr/>
          <a:lstStyle>
            <a:lvl1pPr>
              <a:defRPr/>
            </a:lvl1pPr>
          </a:lstStyle>
          <a:p>
            <a:r>
              <a:rPr lang="en-US" altLang="x-none"/>
              <a:t>Page </a:t>
            </a:r>
            <a:fld id="{642C0684-3139-E841-9BA9-97A660C4B4A3}" type="slidenum">
              <a:rPr lang="en-US" altLang="x-none"/>
              <a:pPr/>
              <a:t>‹#›</a:t>
            </a:fld>
            <a:endParaRPr lang="en-US" altLang="x-none"/>
          </a:p>
        </p:txBody>
      </p:sp>
    </p:spTree>
    <p:extLst>
      <p:ext uri="{BB962C8B-B14F-4D97-AF65-F5344CB8AC3E}">
        <p14:creationId xmlns:p14="http://schemas.microsoft.com/office/powerpoint/2010/main" val="931629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0F44F67-4FA0-844B-B4EB-7FB8FE108B87}" type="datetime1">
              <a:rPr lang="en-US" altLang="x-none"/>
              <a:pPr/>
              <a:t>9/12/20</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p:cNvSpPr>
            <a:spLocks noGrp="1" noChangeArrowheads="1"/>
          </p:cNvSpPr>
          <p:nvPr>
            <p:ph type="sldNum" sz="quarter" idx="12"/>
          </p:nvPr>
        </p:nvSpPr>
        <p:spPr>
          <a:ln/>
        </p:spPr>
        <p:txBody>
          <a:bodyPr/>
          <a:lstStyle>
            <a:lvl1pPr>
              <a:defRPr/>
            </a:lvl1pPr>
          </a:lstStyle>
          <a:p>
            <a:r>
              <a:rPr lang="en-US" altLang="x-none"/>
              <a:t>Page </a:t>
            </a:r>
            <a:fld id="{27CBA75F-D1E7-0C40-A294-4E8DFE745255}" type="slidenum">
              <a:rPr lang="en-US" altLang="x-none"/>
              <a:pPr/>
              <a:t>‹#›</a:t>
            </a:fld>
            <a:endParaRPr lang="en-US" altLang="x-none"/>
          </a:p>
        </p:txBody>
      </p:sp>
    </p:spTree>
    <p:extLst>
      <p:ext uri="{BB962C8B-B14F-4D97-AF65-F5344CB8AC3E}">
        <p14:creationId xmlns:p14="http://schemas.microsoft.com/office/powerpoint/2010/main" val="1754455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42A285A-CAEF-FD49-A121-93E1E89B3E64}" type="datetime1">
              <a:rPr lang="en-US" altLang="x-none"/>
              <a:pPr/>
              <a:t>9/12/20</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p:cNvSpPr>
            <a:spLocks noGrp="1" noChangeArrowheads="1"/>
          </p:cNvSpPr>
          <p:nvPr>
            <p:ph type="sldNum" sz="quarter" idx="12"/>
          </p:nvPr>
        </p:nvSpPr>
        <p:spPr>
          <a:ln/>
        </p:spPr>
        <p:txBody>
          <a:bodyPr/>
          <a:lstStyle>
            <a:lvl1pPr>
              <a:defRPr/>
            </a:lvl1pPr>
          </a:lstStyle>
          <a:p>
            <a:r>
              <a:rPr lang="en-US" altLang="x-none"/>
              <a:t>Page </a:t>
            </a:r>
            <a:fld id="{EE6B295A-1173-5842-B0A7-56A195F8F6D8}" type="slidenum">
              <a:rPr lang="en-US" altLang="x-none"/>
              <a:pPr/>
              <a:t>‹#›</a:t>
            </a:fld>
            <a:endParaRPr lang="en-US" altLang="x-none"/>
          </a:p>
        </p:txBody>
      </p:sp>
    </p:spTree>
    <p:extLst>
      <p:ext uri="{BB962C8B-B14F-4D97-AF65-F5344CB8AC3E}">
        <p14:creationId xmlns:p14="http://schemas.microsoft.com/office/powerpoint/2010/main" val="873617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7338"/>
            <a:ext cx="1943100" cy="53387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87338"/>
            <a:ext cx="5676900" cy="53387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A6C9202-298E-EA4B-9F7F-C116609029B8}" type="datetime1">
              <a:rPr lang="en-US" altLang="x-none"/>
              <a:pPr/>
              <a:t>9/12/20</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p:cNvSpPr>
            <a:spLocks noGrp="1" noChangeArrowheads="1"/>
          </p:cNvSpPr>
          <p:nvPr>
            <p:ph type="sldNum" sz="quarter" idx="12"/>
          </p:nvPr>
        </p:nvSpPr>
        <p:spPr>
          <a:ln/>
        </p:spPr>
        <p:txBody>
          <a:bodyPr/>
          <a:lstStyle>
            <a:lvl1pPr>
              <a:defRPr/>
            </a:lvl1pPr>
          </a:lstStyle>
          <a:p>
            <a:r>
              <a:rPr lang="en-US" altLang="x-none"/>
              <a:t>Page </a:t>
            </a:r>
            <a:fld id="{B65D6AAE-F5FD-C643-9FF2-11430A464FA6}" type="slidenum">
              <a:rPr lang="en-US" altLang="x-none"/>
              <a:pPr/>
              <a:t>‹#›</a:t>
            </a:fld>
            <a:endParaRPr lang="en-US" altLang="x-none"/>
          </a:p>
        </p:txBody>
      </p:sp>
    </p:spTree>
    <p:extLst>
      <p:ext uri="{BB962C8B-B14F-4D97-AF65-F5344CB8AC3E}">
        <p14:creationId xmlns:p14="http://schemas.microsoft.com/office/powerpoint/2010/main" val="194613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F114C64B-13ED-074F-972B-343AD58EBA19}"/>
              </a:ext>
            </a:extLst>
          </p:cNvPr>
          <p:cNvSpPr>
            <a:spLocks noGrp="1" noChangeArrowheads="1"/>
          </p:cNvSpPr>
          <p:nvPr>
            <p:ph type="dt" sz="half" idx="10"/>
          </p:nvPr>
        </p:nvSpPr>
        <p:spPr>
          <a:ln/>
        </p:spPr>
        <p:txBody>
          <a:bodyPr/>
          <a:lstStyle>
            <a:lvl1pPr>
              <a:defRPr/>
            </a:lvl1pPr>
          </a:lstStyle>
          <a:p>
            <a:pPr>
              <a:defRPr/>
            </a:pPr>
            <a:fld id="{5DC82B1E-F33C-584C-9006-5C9FB2B3F324}" type="datetime1">
              <a:rPr lang="en-US"/>
              <a:pPr>
                <a:defRPr/>
              </a:pPr>
              <a:t>9/12/20</a:t>
            </a:fld>
            <a:endParaRPr lang="en-US"/>
          </a:p>
        </p:txBody>
      </p:sp>
      <p:sp>
        <p:nvSpPr>
          <p:cNvPr id="8" name="Rectangle 5">
            <a:extLst>
              <a:ext uri="{FF2B5EF4-FFF2-40B4-BE49-F238E27FC236}">
                <a16:creationId xmlns:a16="http://schemas.microsoft.com/office/drawing/2014/main" id="{F259FA1F-C97F-8242-A59F-63AA24353E3B}"/>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9" name="Rectangle 6">
            <a:extLst>
              <a:ext uri="{FF2B5EF4-FFF2-40B4-BE49-F238E27FC236}">
                <a16:creationId xmlns:a16="http://schemas.microsoft.com/office/drawing/2014/main" id="{A7E616D5-FAAB-154D-90F4-FDD2FB73C0C7}"/>
              </a:ext>
            </a:extLst>
          </p:cNvPr>
          <p:cNvSpPr>
            <a:spLocks noGrp="1" noChangeArrowheads="1"/>
          </p:cNvSpPr>
          <p:nvPr>
            <p:ph type="sldNum" sz="quarter" idx="12"/>
          </p:nvPr>
        </p:nvSpPr>
        <p:spPr>
          <a:ln/>
        </p:spPr>
        <p:txBody>
          <a:bodyPr/>
          <a:lstStyle>
            <a:lvl1pPr>
              <a:defRPr/>
            </a:lvl1pPr>
          </a:lstStyle>
          <a:p>
            <a:r>
              <a:rPr lang="en-US" altLang="en-US"/>
              <a:t>Page </a:t>
            </a:r>
            <a:fld id="{3C90A3EE-6BF4-9C42-910E-0A25A4D27F48}" type="slidenum">
              <a:rPr lang="en-US" altLang="en-US"/>
              <a:pPr/>
              <a:t>‹#›</a:t>
            </a:fld>
            <a:endParaRPr lang="en-US" altLang="en-US"/>
          </a:p>
        </p:txBody>
      </p:sp>
    </p:spTree>
    <p:extLst>
      <p:ext uri="{BB962C8B-B14F-4D97-AF65-F5344CB8AC3E}">
        <p14:creationId xmlns:p14="http://schemas.microsoft.com/office/powerpoint/2010/main" val="20155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FFB3569C-BF8D-4741-A98B-5F833CAD27A2}"/>
              </a:ext>
            </a:extLst>
          </p:cNvPr>
          <p:cNvSpPr>
            <a:spLocks noGrp="1" noChangeArrowheads="1"/>
          </p:cNvSpPr>
          <p:nvPr>
            <p:ph type="dt" sz="half" idx="10"/>
          </p:nvPr>
        </p:nvSpPr>
        <p:spPr>
          <a:ln/>
        </p:spPr>
        <p:txBody>
          <a:bodyPr/>
          <a:lstStyle>
            <a:lvl1pPr>
              <a:defRPr/>
            </a:lvl1pPr>
          </a:lstStyle>
          <a:p>
            <a:pPr>
              <a:defRPr/>
            </a:pPr>
            <a:fld id="{6DB23BA7-5CEF-654E-A91F-26DAD6737DC9}" type="datetime1">
              <a:rPr lang="en-US"/>
              <a:pPr>
                <a:defRPr/>
              </a:pPr>
              <a:t>9/12/20</a:t>
            </a:fld>
            <a:endParaRPr lang="en-US"/>
          </a:p>
        </p:txBody>
      </p:sp>
      <p:sp>
        <p:nvSpPr>
          <p:cNvPr id="4" name="Rectangle 5">
            <a:extLst>
              <a:ext uri="{FF2B5EF4-FFF2-40B4-BE49-F238E27FC236}">
                <a16:creationId xmlns:a16="http://schemas.microsoft.com/office/drawing/2014/main" id="{FE9F1216-FCF2-1542-8903-9569CAD02CBC}"/>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5" name="Rectangle 6">
            <a:extLst>
              <a:ext uri="{FF2B5EF4-FFF2-40B4-BE49-F238E27FC236}">
                <a16:creationId xmlns:a16="http://schemas.microsoft.com/office/drawing/2014/main" id="{EF39D10B-6697-7C43-AB71-350049553F9E}"/>
              </a:ext>
            </a:extLst>
          </p:cNvPr>
          <p:cNvSpPr>
            <a:spLocks noGrp="1" noChangeArrowheads="1"/>
          </p:cNvSpPr>
          <p:nvPr>
            <p:ph type="sldNum" sz="quarter" idx="12"/>
          </p:nvPr>
        </p:nvSpPr>
        <p:spPr>
          <a:ln/>
        </p:spPr>
        <p:txBody>
          <a:bodyPr/>
          <a:lstStyle>
            <a:lvl1pPr>
              <a:defRPr/>
            </a:lvl1pPr>
          </a:lstStyle>
          <a:p>
            <a:r>
              <a:rPr lang="en-US" altLang="en-US"/>
              <a:t>Page </a:t>
            </a:r>
            <a:fld id="{2AA7D635-8D62-BA40-B1F3-8E5C970EFE61}" type="slidenum">
              <a:rPr lang="en-US" altLang="en-US"/>
              <a:pPr/>
              <a:t>‹#›</a:t>
            </a:fld>
            <a:endParaRPr lang="en-US" altLang="en-US"/>
          </a:p>
        </p:txBody>
      </p:sp>
    </p:spTree>
    <p:extLst>
      <p:ext uri="{BB962C8B-B14F-4D97-AF65-F5344CB8AC3E}">
        <p14:creationId xmlns:p14="http://schemas.microsoft.com/office/powerpoint/2010/main" val="353146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C83A53-2B49-E14A-9704-A0A2A27733AA}"/>
              </a:ext>
            </a:extLst>
          </p:cNvPr>
          <p:cNvSpPr>
            <a:spLocks noGrp="1" noChangeArrowheads="1"/>
          </p:cNvSpPr>
          <p:nvPr>
            <p:ph type="dt" sz="half" idx="10"/>
          </p:nvPr>
        </p:nvSpPr>
        <p:spPr>
          <a:ln/>
        </p:spPr>
        <p:txBody>
          <a:bodyPr/>
          <a:lstStyle>
            <a:lvl1pPr>
              <a:defRPr/>
            </a:lvl1pPr>
          </a:lstStyle>
          <a:p>
            <a:pPr>
              <a:defRPr/>
            </a:pPr>
            <a:fld id="{4B981007-D02C-C044-B704-502905E4591E}" type="datetime1">
              <a:rPr lang="en-US"/>
              <a:pPr>
                <a:defRPr/>
              </a:pPr>
              <a:t>9/12/20</a:t>
            </a:fld>
            <a:endParaRPr lang="en-US"/>
          </a:p>
        </p:txBody>
      </p:sp>
      <p:sp>
        <p:nvSpPr>
          <p:cNvPr id="3" name="Rectangle 5">
            <a:extLst>
              <a:ext uri="{FF2B5EF4-FFF2-40B4-BE49-F238E27FC236}">
                <a16:creationId xmlns:a16="http://schemas.microsoft.com/office/drawing/2014/main" id="{AE84F0E0-D036-FA4D-88C8-FAA8E60EA0EB}"/>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4" name="Rectangle 6">
            <a:extLst>
              <a:ext uri="{FF2B5EF4-FFF2-40B4-BE49-F238E27FC236}">
                <a16:creationId xmlns:a16="http://schemas.microsoft.com/office/drawing/2014/main" id="{CCECCCAA-E187-1142-B8B5-0BEC414000CA}"/>
              </a:ext>
            </a:extLst>
          </p:cNvPr>
          <p:cNvSpPr>
            <a:spLocks noGrp="1" noChangeArrowheads="1"/>
          </p:cNvSpPr>
          <p:nvPr>
            <p:ph type="sldNum" sz="quarter" idx="12"/>
          </p:nvPr>
        </p:nvSpPr>
        <p:spPr>
          <a:ln/>
        </p:spPr>
        <p:txBody>
          <a:bodyPr/>
          <a:lstStyle>
            <a:lvl1pPr>
              <a:defRPr/>
            </a:lvl1pPr>
          </a:lstStyle>
          <a:p>
            <a:r>
              <a:rPr lang="en-US" altLang="en-US"/>
              <a:t>Page </a:t>
            </a:r>
            <a:fld id="{7ABA169A-A81D-824A-917E-2B9AF2825459}" type="slidenum">
              <a:rPr lang="en-US" altLang="en-US"/>
              <a:pPr/>
              <a:t>‹#›</a:t>
            </a:fld>
            <a:endParaRPr lang="en-US" altLang="en-US"/>
          </a:p>
        </p:txBody>
      </p:sp>
    </p:spTree>
    <p:extLst>
      <p:ext uri="{BB962C8B-B14F-4D97-AF65-F5344CB8AC3E}">
        <p14:creationId xmlns:p14="http://schemas.microsoft.com/office/powerpoint/2010/main" val="139147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E8170837-4F97-D343-9BBD-0ACCF8BF775A}"/>
              </a:ext>
            </a:extLst>
          </p:cNvPr>
          <p:cNvSpPr>
            <a:spLocks noGrp="1" noChangeArrowheads="1"/>
          </p:cNvSpPr>
          <p:nvPr>
            <p:ph type="dt" sz="half" idx="10"/>
          </p:nvPr>
        </p:nvSpPr>
        <p:spPr>
          <a:ln/>
        </p:spPr>
        <p:txBody>
          <a:bodyPr/>
          <a:lstStyle>
            <a:lvl1pPr>
              <a:defRPr/>
            </a:lvl1pPr>
          </a:lstStyle>
          <a:p>
            <a:pPr>
              <a:defRPr/>
            </a:pPr>
            <a:fld id="{5CA18D67-1E0A-4842-86D4-7835DC4012E1}" type="datetime1">
              <a:rPr lang="en-US"/>
              <a:pPr>
                <a:defRPr/>
              </a:pPr>
              <a:t>9/12/20</a:t>
            </a:fld>
            <a:endParaRPr lang="en-US"/>
          </a:p>
        </p:txBody>
      </p:sp>
      <p:sp>
        <p:nvSpPr>
          <p:cNvPr id="6" name="Rectangle 5">
            <a:extLst>
              <a:ext uri="{FF2B5EF4-FFF2-40B4-BE49-F238E27FC236}">
                <a16:creationId xmlns:a16="http://schemas.microsoft.com/office/drawing/2014/main" id="{23449DD0-5138-7546-A30D-FE06C63B4614}"/>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8CE6454B-1DD7-FA40-9F81-425EE63B1890}"/>
              </a:ext>
            </a:extLst>
          </p:cNvPr>
          <p:cNvSpPr>
            <a:spLocks noGrp="1" noChangeArrowheads="1"/>
          </p:cNvSpPr>
          <p:nvPr>
            <p:ph type="sldNum" sz="quarter" idx="12"/>
          </p:nvPr>
        </p:nvSpPr>
        <p:spPr>
          <a:ln/>
        </p:spPr>
        <p:txBody>
          <a:bodyPr/>
          <a:lstStyle>
            <a:lvl1pPr>
              <a:defRPr/>
            </a:lvl1pPr>
          </a:lstStyle>
          <a:p>
            <a:r>
              <a:rPr lang="en-US" altLang="en-US"/>
              <a:t>Page </a:t>
            </a:r>
            <a:fld id="{EA2C00D0-53A6-EC4C-91B7-86AD7B67DF2B}" type="slidenum">
              <a:rPr lang="en-US" altLang="en-US"/>
              <a:pPr/>
              <a:t>‹#›</a:t>
            </a:fld>
            <a:endParaRPr lang="en-US" altLang="en-US"/>
          </a:p>
        </p:txBody>
      </p:sp>
    </p:spTree>
    <p:extLst>
      <p:ext uri="{BB962C8B-B14F-4D97-AF65-F5344CB8AC3E}">
        <p14:creationId xmlns:p14="http://schemas.microsoft.com/office/powerpoint/2010/main" val="38967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569B144C-1F04-A643-A44B-18008F72EB67}"/>
              </a:ext>
            </a:extLst>
          </p:cNvPr>
          <p:cNvSpPr>
            <a:spLocks noGrp="1" noChangeArrowheads="1"/>
          </p:cNvSpPr>
          <p:nvPr>
            <p:ph type="dt" sz="half" idx="10"/>
          </p:nvPr>
        </p:nvSpPr>
        <p:spPr>
          <a:ln/>
        </p:spPr>
        <p:txBody>
          <a:bodyPr/>
          <a:lstStyle>
            <a:lvl1pPr>
              <a:defRPr/>
            </a:lvl1pPr>
          </a:lstStyle>
          <a:p>
            <a:pPr>
              <a:defRPr/>
            </a:pPr>
            <a:fld id="{CC26BE31-E810-8442-A177-D2416054C441}" type="datetime1">
              <a:rPr lang="en-US"/>
              <a:pPr>
                <a:defRPr/>
              </a:pPr>
              <a:t>9/12/20</a:t>
            </a:fld>
            <a:endParaRPr lang="en-US"/>
          </a:p>
        </p:txBody>
      </p:sp>
      <p:sp>
        <p:nvSpPr>
          <p:cNvPr id="6" name="Rectangle 5">
            <a:extLst>
              <a:ext uri="{FF2B5EF4-FFF2-40B4-BE49-F238E27FC236}">
                <a16:creationId xmlns:a16="http://schemas.microsoft.com/office/drawing/2014/main" id="{4909E9C5-6CDD-274E-A51D-168524664E55}"/>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75024369-5D7D-D94C-851E-F49A30DEDEBB}"/>
              </a:ext>
            </a:extLst>
          </p:cNvPr>
          <p:cNvSpPr>
            <a:spLocks noGrp="1" noChangeArrowheads="1"/>
          </p:cNvSpPr>
          <p:nvPr>
            <p:ph type="sldNum" sz="quarter" idx="12"/>
          </p:nvPr>
        </p:nvSpPr>
        <p:spPr>
          <a:ln/>
        </p:spPr>
        <p:txBody>
          <a:bodyPr/>
          <a:lstStyle>
            <a:lvl1pPr>
              <a:defRPr/>
            </a:lvl1pPr>
          </a:lstStyle>
          <a:p>
            <a:r>
              <a:rPr lang="en-US" altLang="en-US"/>
              <a:t>Page </a:t>
            </a:r>
            <a:fld id="{A26BC72D-414E-314F-A18E-F0FDEA642A12}" type="slidenum">
              <a:rPr lang="en-US" altLang="en-US"/>
              <a:pPr/>
              <a:t>‹#›</a:t>
            </a:fld>
            <a:endParaRPr lang="en-US" altLang="en-US"/>
          </a:p>
        </p:txBody>
      </p:sp>
    </p:spTree>
    <p:extLst>
      <p:ext uri="{BB962C8B-B14F-4D97-AF65-F5344CB8AC3E}">
        <p14:creationId xmlns:p14="http://schemas.microsoft.com/office/powerpoint/2010/main" val="26896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2E0"/>
        </a:solidFill>
        <a:effectLst/>
      </p:bgPr>
    </p:bg>
    <p:spTree>
      <p:nvGrpSpPr>
        <p:cNvPr id="1" name=""/>
        <p:cNvGrpSpPr/>
        <p:nvPr/>
      </p:nvGrpSpPr>
      <p:grpSpPr>
        <a:xfrm>
          <a:off x="0" y="0"/>
          <a:ext cx="0" cy="0"/>
          <a:chOff x="0" y="0"/>
          <a:chExt cx="0" cy="0"/>
        </a:xfrm>
      </p:grpSpPr>
      <p:sp>
        <p:nvSpPr>
          <p:cNvPr id="1032" name="Rectangle 8">
            <a:extLst>
              <a:ext uri="{FF2B5EF4-FFF2-40B4-BE49-F238E27FC236}">
                <a16:creationId xmlns:a16="http://schemas.microsoft.com/office/drawing/2014/main" id="{FA79F06B-B684-7349-B138-BB7DB83A290A}"/>
              </a:ext>
            </a:extLst>
          </p:cNvPr>
          <p:cNvSpPr>
            <a:spLocks noChangeArrowheads="1"/>
          </p:cNvSpPr>
          <p:nvPr userDrawn="1"/>
        </p:nvSpPr>
        <p:spPr bwMode="auto">
          <a:xfrm>
            <a:off x="-3175" y="5824538"/>
            <a:ext cx="9148763" cy="1036637"/>
          </a:xfrm>
          <a:prstGeom prst="rect">
            <a:avLst/>
          </a:prstGeom>
          <a:solidFill>
            <a:schemeClr val="bg1"/>
          </a:solidFill>
          <a:ln w="9525">
            <a:noFill/>
            <a:miter lim="800000"/>
            <a:headEnd/>
            <a:tailEnd/>
          </a:ln>
        </p:spPr>
        <p:txBody>
          <a:bodyPr wrap="none" anchor="ctr"/>
          <a:lstStyle/>
          <a:p>
            <a:pPr>
              <a:defRPr/>
            </a:pPr>
            <a:endParaRPr lang="en-US">
              <a:latin typeface="Arial" charset="0"/>
              <a:ea typeface="ＭＳ Ｐゴシック" charset="-128"/>
            </a:endParaRPr>
          </a:p>
        </p:txBody>
      </p:sp>
      <p:sp>
        <p:nvSpPr>
          <p:cNvPr id="1027" name="Rectangle 2">
            <a:extLst>
              <a:ext uri="{FF2B5EF4-FFF2-40B4-BE49-F238E27FC236}">
                <a16:creationId xmlns:a16="http://schemas.microsoft.com/office/drawing/2014/main" id="{76D0F8E1-E035-AA42-998B-DF1289F8154B}"/>
              </a:ext>
            </a:extLst>
          </p:cNvPr>
          <p:cNvSpPr>
            <a:spLocks noGrp="1" noChangeArrowheads="1"/>
          </p:cNvSpPr>
          <p:nvPr>
            <p:ph type="title"/>
          </p:nvPr>
        </p:nvSpPr>
        <p:spPr bwMode="auto">
          <a:xfrm>
            <a:off x="685800" y="287338"/>
            <a:ext cx="7772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E4F2170-579E-B744-ACD8-2283CB1FB2E3}"/>
              </a:ext>
            </a:extLst>
          </p:cNvPr>
          <p:cNvSpPr>
            <a:spLocks noGrp="1" noChangeArrowheads="1"/>
          </p:cNvSpPr>
          <p:nvPr>
            <p:ph type="body" idx="1"/>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38459DE8-9D2E-8C47-8565-84A67097C81C}"/>
              </a:ext>
            </a:extLst>
          </p:cNvPr>
          <p:cNvSpPr>
            <a:spLocks noGrp="1" noChangeArrowheads="1"/>
          </p:cNvSpPr>
          <p:nvPr>
            <p:ph type="dt" sz="half" idx="2"/>
          </p:nvPr>
        </p:nvSpPr>
        <p:spPr bwMode="auto">
          <a:xfrm>
            <a:off x="7556500" y="6102350"/>
            <a:ext cx="1366838"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charset="0"/>
                <a:ea typeface="ＭＳ Ｐゴシック" charset="-128"/>
              </a:defRPr>
            </a:lvl1pPr>
          </a:lstStyle>
          <a:p>
            <a:pPr>
              <a:defRPr/>
            </a:pPr>
            <a:fld id="{2FA42E58-BF66-7E48-B154-E94CBF161451}" type="datetime1">
              <a:rPr lang="en-US"/>
              <a:pPr>
                <a:defRPr/>
              </a:pPr>
              <a:t>9/12/20</a:t>
            </a:fld>
            <a:endParaRPr lang="en-US"/>
          </a:p>
        </p:txBody>
      </p:sp>
      <p:sp>
        <p:nvSpPr>
          <p:cNvPr id="1029" name="Rectangle 5">
            <a:extLst>
              <a:ext uri="{FF2B5EF4-FFF2-40B4-BE49-F238E27FC236}">
                <a16:creationId xmlns:a16="http://schemas.microsoft.com/office/drawing/2014/main" id="{483F94ED-02A1-E248-A038-406F2C026682}"/>
              </a:ext>
            </a:extLst>
          </p:cNvPr>
          <p:cNvSpPr>
            <a:spLocks noGrp="1" noChangeArrowheads="1"/>
          </p:cNvSpPr>
          <p:nvPr>
            <p:ph type="ftr" sz="quarter" idx="3"/>
          </p:nvPr>
        </p:nvSpPr>
        <p:spPr bwMode="auto">
          <a:xfrm>
            <a:off x="6228184" y="6096000"/>
            <a:ext cx="1163216" cy="539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charset="0"/>
                <a:ea typeface="ＭＳ Ｐゴシック" charset="-128"/>
              </a:defRPr>
            </a:lvl1pPr>
          </a:lstStyle>
          <a:p>
            <a:pPr>
              <a:defRPr/>
            </a:pPr>
            <a:r>
              <a:rPr lang="en-US"/>
              <a:t>IRC presentation</a:t>
            </a:r>
          </a:p>
        </p:txBody>
      </p:sp>
      <p:sp>
        <p:nvSpPr>
          <p:cNvPr id="1030" name="Rectangle 6">
            <a:extLst>
              <a:ext uri="{FF2B5EF4-FFF2-40B4-BE49-F238E27FC236}">
                <a16:creationId xmlns:a16="http://schemas.microsoft.com/office/drawing/2014/main" id="{A4188989-78D6-5648-A6CB-FF024CAA10B1}"/>
              </a:ext>
            </a:extLst>
          </p:cNvPr>
          <p:cNvSpPr>
            <a:spLocks noGrp="1" noChangeArrowheads="1"/>
          </p:cNvSpPr>
          <p:nvPr>
            <p:ph type="sldNum" sz="quarter" idx="4"/>
          </p:nvPr>
        </p:nvSpPr>
        <p:spPr bwMode="auto">
          <a:xfrm>
            <a:off x="7556500" y="6261100"/>
            <a:ext cx="1366838" cy="25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defRPr>
            </a:lvl1pPr>
          </a:lstStyle>
          <a:p>
            <a:r>
              <a:rPr lang="en-US" altLang="en-US"/>
              <a:t>Page </a:t>
            </a:r>
            <a:fld id="{A4A3D3E4-D078-144A-8608-10A2ED97998D}" type="slidenum">
              <a:rPr lang="en-US" altLang="en-US"/>
              <a:pPr/>
              <a:t>‹#›</a:t>
            </a:fld>
            <a:endParaRPr lang="en-US" altLang="en-US"/>
          </a:p>
        </p:txBody>
      </p:sp>
      <p:pic>
        <p:nvPicPr>
          <p:cNvPr id="5" name="Picture 4">
            <a:extLst>
              <a:ext uri="{FF2B5EF4-FFF2-40B4-BE49-F238E27FC236}">
                <a16:creationId xmlns:a16="http://schemas.microsoft.com/office/drawing/2014/main" id="{67DC6C10-89EC-FE44-9588-2C77DE268CA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09744" y="6007100"/>
            <a:ext cx="5461000" cy="647700"/>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p:txStyles>
    <p:title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p:titleStyle>
    <p:body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9105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2pPr>
      <a:lvl3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3pPr>
      <a:lvl4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4pPr>
      <a:lvl5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5D2E0"/>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3175" y="5824538"/>
            <a:ext cx="9148763" cy="1036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a:p>
        </p:txBody>
      </p:sp>
      <p:sp>
        <p:nvSpPr>
          <p:cNvPr id="1027" name="Rectangle 2"/>
          <p:cNvSpPr>
            <a:spLocks noGrp="1" noChangeArrowheads="1"/>
          </p:cNvSpPr>
          <p:nvPr>
            <p:ph type="title"/>
          </p:nvPr>
        </p:nvSpPr>
        <p:spPr bwMode="auto">
          <a:xfrm>
            <a:off x="685800" y="287338"/>
            <a:ext cx="7772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Click to edit Master title style</a:t>
            </a:r>
          </a:p>
        </p:txBody>
      </p:sp>
      <p:sp>
        <p:nvSpPr>
          <p:cNvPr id="1028" name="Rectangle 3"/>
          <p:cNvSpPr>
            <a:spLocks noGrp="1" noChangeArrowheads="1"/>
          </p:cNvSpPr>
          <p:nvPr>
            <p:ph type="body" idx="1"/>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2" name="Rectangle 4"/>
          <p:cNvSpPr>
            <a:spLocks noGrp="1" noChangeArrowheads="1"/>
          </p:cNvSpPr>
          <p:nvPr>
            <p:ph type="dt" sz="half" idx="2"/>
          </p:nvPr>
        </p:nvSpPr>
        <p:spPr bwMode="auto">
          <a:xfrm>
            <a:off x="7556500" y="6102350"/>
            <a:ext cx="1366838"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defRPr>
            </a:lvl1pPr>
          </a:lstStyle>
          <a:p>
            <a:fld id="{CEAD92B8-3BA5-854E-89B9-53028D249500}" type="datetime1">
              <a:rPr lang="en-US" altLang="x-none"/>
              <a:pPr/>
              <a:t>9/12/20</a:t>
            </a:fld>
            <a:endParaRPr lang="en-US" altLang="x-none"/>
          </a:p>
        </p:txBody>
      </p:sp>
      <p:sp>
        <p:nvSpPr>
          <p:cNvPr id="1029" name="Rectangle 5"/>
          <p:cNvSpPr>
            <a:spLocks noGrp="1" noChangeArrowheads="1"/>
          </p:cNvSpPr>
          <p:nvPr>
            <p:ph type="ftr" sz="quarter" idx="3"/>
          </p:nvPr>
        </p:nvSpPr>
        <p:spPr bwMode="auto">
          <a:xfrm>
            <a:off x="6096000" y="6096000"/>
            <a:ext cx="1295400" cy="539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pitchFamily="34" charset="0"/>
                <a:ea typeface="ＭＳ Ｐゴシック" pitchFamily="34" charset="-128"/>
                <a:cs typeface="+mn-cs"/>
              </a:defRPr>
            </a:lvl1pPr>
          </a:lstStyle>
          <a:p>
            <a:pPr>
              <a:defRPr/>
            </a:pPr>
            <a:r>
              <a:rPr lang="en-US" altLang="en-US"/>
              <a:t>IRC presentation</a:t>
            </a:r>
          </a:p>
        </p:txBody>
      </p:sp>
      <p:sp>
        <p:nvSpPr>
          <p:cNvPr id="1030" name="Rectangle 6"/>
          <p:cNvSpPr>
            <a:spLocks noGrp="1" noChangeArrowheads="1"/>
          </p:cNvSpPr>
          <p:nvPr>
            <p:ph type="sldNum" sz="quarter" idx="4"/>
          </p:nvPr>
        </p:nvSpPr>
        <p:spPr bwMode="auto">
          <a:xfrm>
            <a:off x="7556500" y="6261100"/>
            <a:ext cx="1366838" cy="25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defRPr>
            </a:lvl1pPr>
          </a:lstStyle>
          <a:p>
            <a:r>
              <a:rPr lang="en-US" altLang="x-none"/>
              <a:t>Page </a:t>
            </a:r>
            <a:fld id="{30E354E6-ACD9-A840-815F-341F44BA0343}" type="slidenum">
              <a:rPr lang="en-US" altLang="x-none"/>
              <a:pPr/>
              <a:t>‹#›</a:t>
            </a:fld>
            <a:endParaRPr lang="en-US" altLang="x-none"/>
          </a:p>
        </p:txBody>
      </p:sp>
      <p:pic>
        <p:nvPicPr>
          <p:cNvPr id="1032" name="Picture 14" descr="ox_rect"/>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685800" y="6096000"/>
            <a:ext cx="13668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IRC logo high res.tif"/>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2124075" y="6002338"/>
            <a:ext cx="230346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22513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p:titleStyle>
    <p:bodyStyle>
      <a:lvl1pPr marL="282575" indent="-282575" algn="l" rtl="0" eaLnBrk="0" fontAlgn="base" hangingPunct="0">
        <a:lnSpc>
          <a:spcPts val="2400"/>
        </a:lnSpc>
        <a:spcBef>
          <a:spcPct val="0"/>
        </a:spcBef>
        <a:spcAft>
          <a:spcPct val="0"/>
        </a:spcAft>
        <a:buClr>
          <a:srgbClr val="002147"/>
        </a:buClr>
        <a:buSzPct val="80000"/>
        <a:buFont typeface="Wingdings"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5D2E0"/>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3175" y="5824538"/>
            <a:ext cx="9148763" cy="10366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a:solidFill>
                <a:srgbClr val="000000"/>
              </a:solidFill>
            </a:endParaRPr>
          </a:p>
        </p:txBody>
      </p:sp>
      <p:sp>
        <p:nvSpPr>
          <p:cNvPr id="110595" name="Rectangle 2"/>
          <p:cNvSpPr>
            <a:spLocks noGrp="1" noChangeArrowheads="1"/>
          </p:cNvSpPr>
          <p:nvPr>
            <p:ph type="title"/>
          </p:nvPr>
        </p:nvSpPr>
        <p:spPr bwMode="auto">
          <a:xfrm>
            <a:off x="685800" y="287338"/>
            <a:ext cx="7772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Click to edit Master title style</a:t>
            </a:r>
          </a:p>
        </p:txBody>
      </p:sp>
      <p:sp>
        <p:nvSpPr>
          <p:cNvPr id="110596" name="Rectangle 3"/>
          <p:cNvSpPr>
            <a:spLocks noGrp="1" noChangeArrowheads="1"/>
          </p:cNvSpPr>
          <p:nvPr>
            <p:ph type="body" idx="1"/>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2" name="Rectangle 4"/>
          <p:cNvSpPr>
            <a:spLocks noGrp="1" noChangeArrowheads="1"/>
          </p:cNvSpPr>
          <p:nvPr>
            <p:ph type="dt" sz="half" idx="2"/>
          </p:nvPr>
        </p:nvSpPr>
        <p:spPr bwMode="auto">
          <a:xfrm>
            <a:off x="7556500" y="6102350"/>
            <a:ext cx="1366838"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defRPr>
            </a:lvl1pPr>
          </a:lstStyle>
          <a:p>
            <a:fld id="{AA41FCE8-6994-2C48-96BD-73511C221447}" type="datetime1">
              <a:rPr lang="en-US" altLang="x-none"/>
              <a:pPr/>
              <a:t>9/12/20</a:t>
            </a:fld>
            <a:endParaRPr lang="en-US" altLang="x-none"/>
          </a:p>
        </p:txBody>
      </p:sp>
      <p:sp>
        <p:nvSpPr>
          <p:cNvPr id="1029" name="Rectangle 5"/>
          <p:cNvSpPr>
            <a:spLocks noGrp="1" noChangeArrowheads="1"/>
          </p:cNvSpPr>
          <p:nvPr>
            <p:ph type="ftr" sz="quarter" idx="3"/>
          </p:nvPr>
        </p:nvSpPr>
        <p:spPr bwMode="auto">
          <a:xfrm>
            <a:off x="6096000" y="6096000"/>
            <a:ext cx="1295400" cy="539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pitchFamily="34" charset="0"/>
                <a:ea typeface="ＭＳ Ｐゴシック" pitchFamily="34" charset="-128"/>
                <a:cs typeface="+mn-cs"/>
              </a:defRPr>
            </a:lvl1pPr>
          </a:lstStyle>
          <a:p>
            <a:pPr>
              <a:defRPr/>
            </a:pPr>
            <a:r>
              <a:rPr lang="en-US"/>
              <a:t>IRC presentation</a:t>
            </a:r>
          </a:p>
        </p:txBody>
      </p:sp>
      <p:sp>
        <p:nvSpPr>
          <p:cNvPr id="1030" name="Rectangle 6"/>
          <p:cNvSpPr>
            <a:spLocks noGrp="1" noChangeArrowheads="1"/>
          </p:cNvSpPr>
          <p:nvPr>
            <p:ph type="sldNum" sz="quarter" idx="4"/>
          </p:nvPr>
        </p:nvSpPr>
        <p:spPr bwMode="auto">
          <a:xfrm>
            <a:off x="7556500" y="6261100"/>
            <a:ext cx="1366838" cy="25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defRPr>
            </a:lvl1pPr>
          </a:lstStyle>
          <a:p>
            <a:r>
              <a:rPr lang="en-US" altLang="x-none"/>
              <a:t>Page </a:t>
            </a:r>
            <a:fld id="{71236B41-8EBF-634A-AFDC-1F73B678DFAE}" type="slidenum">
              <a:rPr lang="en-US" altLang="x-none"/>
              <a:pPr/>
              <a:t>‹#›</a:t>
            </a:fld>
            <a:endParaRPr lang="en-US" altLang="x-none"/>
          </a:p>
        </p:txBody>
      </p:sp>
      <p:pic>
        <p:nvPicPr>
          <p:cNvPr id="110600" name="Picture 14" descr="ox_rect"/>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685800" y="6096000"/>
            <a:ext cx="13668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1" name="Picture 11" descr="IRC logo high res.tif"/>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2124075" y="6002338"/>
            <a:ext cx="230346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60328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p:txStyles>
    <p:title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p:titleStyle>
    <p:bodyStyle>
      <a:lvl1pPr marL="282575" indent="-282575" algn="l" rtl="0" eaLnBrk="0" fontAlgn="base" hangingPunct="0">
        <a:lnSpc>
          <a:spcPts val="2400"/>
        </a:lnSpc>
        <a:spcBef>
          <a:spcPct val="0"/>
        </a:spcBef>
        <a:spcAft>
          <a:spcPct val="0"/>
        </a:spcAft>
        <a:buClr>
          <a:srgbClr val="002147"/>
        </a:buClr>
        <a:buSzPct val="80000"/>
        <a:buFont typeface="Wingdings"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dN9YhngPNGI" TargetMode="External"/><Relationship Id="rId2" Type="http://schemas.openxmlformats.org/officeDocument/2006/relationships/hyperlink" Target="https://www.youtube.com/watch?v=Ktz-KVmsKV8" TargetMode="External"/><Relationship Id="rId1" Type="http://schemas.openxmlformats.org/officeDocument/2006/relationships/slideLayout" Target="../slideLayouts/slideLayout2.xml"/><Relationship Id="rId5" Type="http://schemas.openxmlformats.org/officeDocument/2006/relationships/hyperlink" Target="http://www.newmanreader.org/works/parochial/volume3/sermon9.html" TargetMode="External"/><Relationship Id="rId4" Type="http://schemas.openxmlformats.org/officeDocument/2006/relationships/hyperlink" Target="https://plato.stanford.edu/archives/spr2016/entries/determinism-causal/"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plato.stanford.edu/archives/spr2016/entries/determinism-caus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08805B8-53AE-6845-8A88-5724369B2FE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34EB99-41AD-BE45-A059-F09B6D607435}" type="datetime4">
              <a:rPr lang="en-US" altLang="en-US" sz="1400" smtClean="0">
                <a:solidFill>
                  <a:schemeClr val="bg1"/>
                </a:solidFill>
              </a:rPr>
              <a:pPr/>
              <a:t>September 12, 2020</a:t>
            </a:fld>
            <a:endParaRPr lang="en-US" altLang="en-US" sz="1400">
              <a:solidFill>
                <a:schemeClr val="bg1"/>
              </a:solidFill>
            </a:endParaRPr>
          </a:p>
        </p:txBody>
      </p:sp>
      <p:sp>
        <p:nvSpPr>
          <p:cNvPr id="3075" name="Rectangle 2">
            <a:extLst>
              <a:ext uri="{FF2B5EF4-FFF2-40B4-BE49-F238E27FC236}">
                <a16:creationId xmlns:a16="http://schemas.microsoft.com/office/drawing/2014/main" id="{B0DBE315-36C0-6D45-A78E-3AD3437584A5}"/>
              </a:ext>
            </a:extLst>
          </p:cNvPr>
          <p:cNvSpPr>
            <a:spLocks noGrp="1" noChangeArrowheads="1"/>
          </p:cNvSpPr>
          <p:nvPr>
            <p:ph type="ctrTitle"/>
          </p:nvPr>
        </p:nvSpPr>
        <p:spPr/>
        <p:txBody>
          <a:bodyPr/>
          <a:lstStyle/>
          <a:p>
            <a:pPr eaLnBrk="1" hangingPunct="1"/>
            <a:r>
              <a:rPr lang="en-US" altLang="en-US" dirty="0"/>
              <a:t>Free will, determinism, </a:t>
            </a:r>
            <a:br>
              <a:rPr lang="en-US" altLang="en-US" dirty="0"/>
            </a:br>
            <a:r>
              <a:rPr lang="en-US" altLang="en-US" dirty="0"/>
              <a:t>and responsibility</a:t>
            </a:r>
          </a:p>
        </p:txBody>
      </p:sp>
      <p:sp>
        <p:nvSpPr>
          <p:cNvPr id="3076" name="Rectangle 3">
            <a:extLst>
              <a:ext uri="{FF2B5EF4-FFF2-40B4-BE49-F238E27FC236}">
                <a16:creationId xmlns:a16="http://schemas.microsoft.com/office/drawing/2014/main" id="{DB9E3E8C-7713-DD48-916F-4CAA520BBE0E}"/>
              </a:ext>
            </a:extLst>
          </p:cNvPr>
          <p:cNvSpPr>
            <a:spLocks noGrp="1" noChangeArrowheads="1"/>
          </p:cNvSpPr>
          <p:nvPr>
            <p:ph type="subTitle" idx="1"/>
          </p:nvPr>
        </p:nvSpPr>
        <p:spPr/>
        <p:txBody>
          <a:bodyPr/>
          <a:lstStyle/>
          <a:p>
            <a:pPr eaLnBrk="1" hangingPunct="1">
              <a:buFont typeface="Wingdings" pitchFamily="2" charset="2"/>
              <a:buNone/>
            </a:pPr>
            <a:r>
              <a:rPr lang="en-US" altLang="en-US" dirty="0"/>
              <a:t>Prepared by the Ian Ramsey Centre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9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D4087B16-9A1B-9F49-8A9E-C0669BF5F634}" type="datetime1">
              <a:rPr kumimoji="0" lang="en-US" altLang="x-none" sz="900" b="0" i="0" u="none" strike="noStrike" kern="1200" cap="none" spc="0" normalizeH="0" baseline="0" noProof="0">
                <a:ln>
                  <a:noFill/>
                </a:ln>
                <a:solidFill>
                  <a:srgbClr val="FFFFFF"/>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9/12/20</a:t>
            </a:fld>
            <a:endParaRPr kumimoji="0" lang="en-US" altLang="x-none" sz="900" b="0" i="0" u="none" strike="noStrike" kern="1200" cap="none" spc="0" normalizeH="0" baseline="0" noProof="0">
              <a:ln>
                <a:noFill/>
              </a:ln>
              <a:solidFill>
                <a:srgbClr val="FFFFFF"/>
              </a:solidFill>
              <a:effectLst/>
              <a:uLnTx/>
              <a:uFillTx/>
              <a:latin typeface="Arial" charset="0"/>
              <a:ea typeface="ＭＳ Ｐゴシック" charset="-128"/>
            </a:endParaRPr>
          </a:p>
        </p:txBody>
      </p:sp>
      <p:sp>
        <p:nvSpPr>
          <p:cNvPr id="169987" name="Footer Placeholder 4"/>
          <p:cNvSpPr>
            <a:spLocks noGrp="1"/>
          </p:cNvSpPr>
          <p:nvPr>
            <p:ph type="ftr" sz="quarter" idx="11"/>
          </p:nvPr>
        </p:nvSpPr>
        <p:spPr>
          <a:xfrm>
            <a:off x="395536" y="6102350"/>
            <a:ext cx="6552828"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dirty="0">
                <a:ln>
                  <a:noFill/>
                </a:ln>
                <a:solidFill>
                  <a:srgbClr val="FFFFFF"/>
                </a:solidFill>
                <a:effectLst/>
                <a:uLnTx/>
                <a:uFillTx/>
                <a:latin typeface="Arial" charset="0"/>
                <a:ea typeface="ＭＳ Ｐゴシック" charset="-128"/>
              </a:rPr>
              <a:t>Joseph Wright of Derby, </a:t>
            </a:r>
            <a:r>
              <a:rPr kumimoji="0" lang="en-US" altLang="x-none" sz="1600" b="0" i="1" u="none" strike="noStrike" kern="1200" cap="none" spc="0" normalizeH="0" baseline="0" noProof="0" dirty="0">
                <a:ln>
                  <a:noFill/>
                </a:ln>
                <a:solidFill>
                  <a:srgbClr val="FFFFFF"/>
                </a:solidFill>
                <a:effectLst/>
                <a:uLnTx/>
                <a:uFillTx/>
                <a:latin typeface="Arial" charset="0"/>
                <a:ea typeface="ＭＳ Ｐゴシック" charset="-128"/>
              </a:rPr>
              <a:t>A Philosopher Giving a Lecture at the Orrery</a:t>
            </a:r>
            <a:br>
              <a:rPr kumimoji="0" lang="en-US" altLang="x-none" sz="1600" b="0" i="1" u="none" strike="noStrike" kern="1200" cap="none" spc="0" normalizeH="0" baseline="0" noProof="0" dirty="0">
                <a:ln>
                  <a:noFill/>
                </a:ln>
                <a:solidFill>
                  <a:srgbClr val="FFFFFF"/>
                </a:solidFill>
                <a:effectLst/>
                <a:uLnTx/>
                <a:uFillTx/>
                <a:latin typeface="Arial" charset="0"/>
                <a:ea typeface="ＭＳ Ｐゴシック" charset="-128"/>
              </a:rPr>
            </a:br>
            <a:r>
              <a:rPr kumimoji="0" lang="en-US" altLang="x-none" sz="1600" b="0" i="1" u="none" strike="noStrike" kern="1200" cap="none" spc="0" normalizeH="0" baseline="0" noProof="0" dirty="0">
                <a:ln>
                  <a:noFill/>
                </a:ln>
                <a:solidFill>
                  <a:srgbClr val="FFFFFF"/>
                </a:solidFill>
                <a:effectLst/>
                <a:uLnTx/>
                <a:uFillTx/>
                <a:latin typeface="Arial" charset="0"/>
                <a:ea typeface="ＭＳ Ｐゴシック" charset="-128"/>
              </a:rPr>
              <a:t>(in which a lamp is put in place of the sun)</a:t>
            </a:r>
            <a:r>
              <a:rPr kumimoji="0" lang="en-US" altLang="x-none" sz="1600" b="0" i="0" u="none" strike="noStrike" kern="1200" cap="none" spc="0" normalizeH="0" baseline="0" noProof="0" dirty="0">
                <a:ln>
                  <a:noFill/>
                </a:ln>
                <a:solidFill>
                  <a:srgbClr val="FFFFFF"/>
                </a:solidFill>
                <a:effectLst/>
                <a:uLnTx/>
                <a:uFillTx/>
                <a:latin typeface="Arial" charset="0"/>
                <a:ea typeface="ＭＳ Ｐゴシック" charset="-128"/>
              </a:rPr>
              <a:t>, c. 1763-65</a:t>
            </a:r>
          </a:p>
        </p:txBody>
      </p:sp>
      <p:sp>
        <p:nvSpPr>
          <p:cNvPr id="169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x-none" sz="900" b="0" i="0" u="none" strike="noStrike" kern="1200" cap="none" spc="0" normalizeH="0" baseline="0" noProof="0">
                <a:ln>
                  <a:noFill/>
                </a:ln>
                <a:solidFill>
                  <a:srgbClr val="FFFFFF"/>
                </a:solidFill>
                <a:effectLst/>
                <a:uLnTx/>
                <a:uFillTx/>
                <a:latin typeface="Arial" charset="0"/>
                <a:ea typeface="ＭＳ Ｐゴシック" charset="-128"/>
              </a:rPr>
              <a:t>Page </a:t>
            </a:r>
            <a:fld id="{C3235AB2-BDD2-AE49-824F-421F1596702A}" type="slidenum">
              <a:rPr kumimoji="0" lang="en-US" altLang="x-none" sz="900" b="0" i="0" u="none" strike="noStrike" kern="1200" cap="none" spc="0" normalizeH="0" baseline="0" noProof="0">
                <a:ln>
                  <a:noFill/>
                </a:ln>
                <a:solidFill>
                  <a:srgbClr val="FFFFFF"/>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10</a:t>
            </a:fld>
            <a:endParaRPr kumimoji="0" lang="en-US" altLang="x-none" sz="900" b="0" i="0" u="none" strike="noStrike" kern="1200" cap="none" spc="0" normalizeH="0" baseline="0" noProof="0" dirty="0">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270965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t>Reducibility to deterministic components</a:t>
            </a:r>
          </a:p>
        </p:txBody>
      </p:sp>
      <p:sp>
        <p:nvSpPr>
          <p:cNvPr id="33795" name="Content Placeholder 1">
            <a:extLst>
              <a:ext uri="{FF2B5EF4-FFF2-40B4-BE49-F238E27FC236}">
                <a16:creationId xmlns:a16="http://schemas.microsoft.com/office/drawing/2014/main" id="{91685104-2FA7-D64E-826A-E040A5AD3459}"/>
              </a:ext>
            </a:extLst>
          </p:cNvPr>
          <p:cNvSpPr>
            <a:spLocks noGrp="1"/>
          </p:cNvSpPr>
          <p:nvPr>
            <p:ph idx="1"/>
          </p:nvPr>
        </p:nvSpPr>
        <p:spPr>
          <a:xfrm>
            <a:off x="685800" y="1196974"/>
            <a:ext cx="7772400" cy="4320257"/>
          </a:xfrm>
        </p:spPr>
        <p:txBody>
          <a:bodyPr/>
          <a:lstStyle/>
          <a:p>
            <a:pPr>
              <a:spcAft>
                <a:spcPts val="1200"/>
              </a:spcAft>
            </a:pPr>
            <a:r>
              <a:rPr lang="en-GB" altLang="en-US" dirty="0"/>
              <a:t>In the case of the solar system, the system as a whole can be treated, </a:t>
            </a:r>
            <a:r>
              <a:rPr lang="en-GB" altLang="en-US" i="1" dirty="0"/>
              <a:t>almost</a:t>
            </a:r>
            <a:r>
              <a:rPr lang="en-GB" altLang="en-US" dirty="0"/>
              <a:t>, as the sum of all the behaviours of all the planets separately, i.e. assuming that one can neglect the interactions of the planets on one another. In this case, it is </a:t>
            </a:r>
            <a:r>
              <a:rPr lang="en-GB" altLang="en-US" i="1" dirty="0"/>
              <a:t>almost</a:t>
            </a:r>
            <a:r>
              <a:rPr lang="en-GB" altLang="en-US" dirty="0"/>
              <a:t> true that the whole is the sum of the parts.</a:t>
            </a:r>
          </a:p>
          <a:p>
            <a:pPr>
              <a:spcAft>
                <a:spcPts val="1200"/>
              </a:spcAft>
            </a:pPr>
            <a:r>
              <a:rPr lang="en-GB" altLang="en-US" dirty="0"/>
              <a:t>In these situations, we say that the system is </a:t>
            </a:r>
            <a:r>
              <a:rPr lang="en-GB" altLang="en-US" i="1" dirty="0"/>
              <a:t>reducible</a:t>
            </a:r>
            <a:r>
              <a:rPr lang="en-GB" altLang="en-US" dirty="0"/>
              <a:t> to the sum of its parts, and each part, namely each planet-sun component, has a machine-like, deterministic orbit.</a:t>
            </a:r>
          </a:p>
          <a:p>
            <a:pPr>
              <a:spcAft>
                <a:spcPts val="1200"/>
              </a:spcAft>
            </a:pPr>
            <a:r>
              <a:rPr lang="en-GB" altLang="en-US" dirty="0"/>
              <a:t>From this example, the conclusion is often drawn that other complex systems, including chemical and living systems, are also reducible to their parts. </a:t>
            </a:r>
            <a:r>
              <a:rPr lang="en-GB" altLang="en-US" b="1" dirty="0"/>
              <a:t>And if the parts are all machine-like and deterministic, and the whole is the sum of the parts, then the whole is also ultimately deterministic.</a:t>
            </a:r>
            <a:endParaRPr lang="en-GB" altLang="en-US" dirty="0"/>
          </a:p>
          <a:p>
            <a:pPr marL="0" indent="0">
              <a:spcAft>
                <a:spcPts val="1200"/>
              </a:spcAft>
              <a:buNone/>
            </a:pPr>
            <a:endParaRPr lang="en-GB" dirty="0"/>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CB3067FB-8217-064B-B00C-CB8502E788B9}"/>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incompatibilism</a:t>
            </a:r>
          </a:p>
        </p:txBody>
      </p:sp>
    </p:spTree>
    <p:extLst>
      <p:ext uri="{BB962C8B-B14F-4D97-AF65-F5344CB8AC3E}">
        <p14:creationId xmlns:p14="http://schemas.microsoft.com/office/powerpoint/2010/main" val="234478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case for incompatibilism</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pPr>
              <a:spcAft>
                <a:spcPts val="1200"/>
              </a:spcAft>
            </a:pPr>
            <a:r>
              <a:rPr lang="en-GB" dirty="0"/>
              <a:t>Incompatibilism appears to be compatible with science or even required by science (or at least 18</a:t>
            </a:r>
            <a:r>
              <a:rPr lang="en-GB" baseline="30000" dirty="0"/>
              <a:t>th</a:t>
            </a:r>
            <a:r>
              <a:rPr lang="en-GB" dirty="0"/>
              <a:t> century science) and is quite widely believed by philosophers and many others.</a:t>
            </a:r>
          </a:p>
          <a:p>
            <a:pPr>
              <a:spcAft>
                <a:spcPts val="1200"/>
              </a:spcAft>
            </a:pPr>
            <a:r>
              <a:rPr lang="en-GB" dirty="0"/>
              <a:t>Even though incompatibilism implies the need to jettison belief in free will, except as a convenient illusion, other possibilities open up. For example, we can try to treat human beings in a similar way to Newtonian systems in physics, namely by measuring external variables and looking for patterns and laws. This thinking gave rise to </a:t>
            </a:r>
            <a:r>
              <a:rPr lang="en-GB" b="1" dirty="0"/>
              <a:t>behaviourism</a:t>
            </a:r>
            <a:r>
              <a:rPr lang="en-GB" dirty="0"/>
              <a:t> in psychology.</a:t>
            </a:r>
          </a:p>
          <a:p>
            <a:pPr>
              <a:spcAft>
                <a:spcPts val="1200"/>
              </a:spcAft>
            </a:pPr>
            <a:r>
              <a:rPr lang="en-GB" dirty="0"/>
              <a:t>Influential </a:t>
            </a:r>
            <a:r>
              <a:rPr lang="en-GB" dirty="0" err="1"/>
              <a:t>incompatibilists</a:t>
            </a:r>
            <a:r>
              <a:rPr lang="en-GB" dirty="0"/>
              <a:t> include Baruch Spinoza, John B. Watson, Ivan Pavlov, and Ted </a:t>
            </a:r>
            <a:r>
              <a:rPr lang="en-GB" dirty="0" err="1"/>
              <a:t>Honderich</a:t>
            </a:r>
            <a:r>
              <a:rPr lang="en-GB" dirty="0"/>
              <a:t>.</a:t>
            </a:r>
          </a:p>
          <a:p>
            <a:endParaRPr lang="en-GB" dirty="0"/>
          </a:p>
          <a:p>
            <a:endParaRPr lang="en-GB" dirty="0"/>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12</a:t>
            </a:fld>
            <a:endParaRPr lang="en-US" altLang="en-US" sz="900">
              <a:solidFill>
                <a:srgbClr val="002147"/>
              </a:solidFill>
            </a:endParaRPr>
          </a:p>
        </p:txBody>
      </p:sp>
      <p:sp>
        <p:nvSpPr>
          <p:cNvPr id="8" name="Footer Placeholder 4">
            <a:extLst>
              <a:ext uri="{FF2B5EF4-FFF2-40B4-BE49-F238E27FC236}">
                <a16:creationId xmlns:a16="http://schemas.microsoft.com/office/drawing/2014/main" id="{8D4B2DA3-2ED8-4D48-8495-53E7B7048DDF}"/>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incompatibilism</a:t>
            </a:r>
          </a:p>
        </p:txBody>
      </p:sp>
    </p:spTree>
    <p:extLst>
      <p:ext uri="{BB962C8B-B14F-4D97-AF65-F5344CB8AC3E}">
        <p14:creationId xmlns:p14="http://schemas.microsoft.com/office/powerpoint/2010/main" val="309954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Pavlov’s dogs</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5182344" cy="4068762"/>
          </a:xfrm>
        </p:spPr>
        <p:txBody>
          <a:bodyPr/>
          <a:lstStyle/>
          <a:p>
            <a:pPr>
              <a:spcAft>
                <a:spcPts val="1200"/>
              </a:spcAft>
            </a:pPr>
            <a:r>
              <a:rPr lang="en-GB" dirty="0"/>
              <a:t>Behaviourism explains human and animal behaviour in terms of external conditioning, without appeal to thoughts or feelings. Whatever one thinks that one thinks or feels does not matter anyway, on an </a:t>
            </a:r>
            <a:r>
              <a:rPr lang="en-GB" dirty="0" err="1"/>
              <a:t>incompatibilist</a:t>
            </a:r>
            <a:r>
              <a:rPr lang="en-GB" dirty="0"/>
              <a:t> view.</a:t>
            </a:r>
          </a:p>
          <a:p>
            <a:pPr>
              <a:spcAft>
                <a:spcPts val="1200"/>
              </a:spcAft>
            </a:pPr>
            <a:r>
              <a:rPr lang="en-GB" dirty="0"/>
              <a:t>One of the most famous behaviourist experiments was that of </a:t>
            </a:r>
            <a:r>
              <a:rPr lang="en-GB" b="1" dirty="0"/>
              <a:t>Pavlov’s dogs</a:t>
            </a:r>
            <a:r>
              <a:rPr lang="en-GB" dirty="0"/>
              <a:t>. Ivan Pavlov successfully conditioned dogs to salivate at the sound of a bell, having previously conditioned the dogs by associating this sound with being fed. </a:t>
            </a:r>
          </a:p>
          <a:p>
            <a:pPr>
              <a:spcAft>
                <a:spcPts val="1200"/>
              </a:spcAft>
            </a:pPr>
            <a:endParaRPr lang="en-GB" dirty="0"/>
          </a:p>
          <a:p>
            <a:endParaRPr lang="en-GB" dirty="0"/>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13</a:t>
            </a:fld>
            <a:endParaRPr lang="en-US" altLang="en-US" sz="900">
              <a:solidFill>
                <a:srgbClr val="002147"/>
              </a:solidFill>
            </a:endParaRPr>
          </a:p>
        </p:txBody>
      </p:sp>
      <p:pic>
        <p:nvPicPr>
          <p:cNvPr id="3" name="Picture 2" descr="A person wearing a suit and tie&#10;&#10;Description automatically generated">
            <a:extLst>
              <a:ext uri="{FF2B5EF4-FFF2-40B4-BE49-F238E27FC236}">
                <a16:creationId xmlns:a16="http://schemas.microsoft.com/office/drawing/2014/main" id="{41331E77-7052-8244-B0F9-28D1659651B8}"/>
              </a:ext>
            </a:extLst>
          </p:cNvPr>
          <p:cNvPicPr>
            <a:picLocks noChangeAspect="1"/>
          </p:cNvPicPr>
          <p:nvPr/>
        </p:nvPicPr>
        <p:blipFill>
          <a:blip r:embed="rId2"/>
          <a:stretch>
            <a:fillRect/>
          </a:stretch>
        </p:blipFill>
        <p:spPr>
          <a:xfrm>
            <a:off x="5994400" y="1124744"/>
            <a:ext cx="2794000" cy="3937000"/>
          </a:xfrm>
          <a:prstGeom prst="rect">
            <a:avLst/>
          </a:prstGeom>
        </p:spPr>
      </p:pic>
      <p:sp>
        <p:nvSpPr>
          <p:cNvPr id="9" name="Footer Placeholder 4">
            <a:extLst>
              <a:ext uri="{FF2B5EF4-FFF2-40B4-BE49-F238E27FC236}">
                <a16:creationId xmlns:a16="http://schemas.microsoft.com/office/drawing/2014/main" id="{6120F0AE-02CB-954A-848B-3BCE461B62C7}"/>
              </a:ext>
            </a:extLst>
          </p:cNvPr>
          <p:cNvSpPr txBox="1">
            <a:spLocks/>
          </p:cNvSpPr>
          <p:nvPr/>
        </p:nvSpPr>
        <p:spPr bwMode="auto">
          <a:xfrm>
            <a:off x="5994400" y="5193506"/>
            <a:ext cx="2794000" cy="539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lnSpc>
                <a:spcPct val="100000"/>
              </a:lnSpc>
            </a:pPr>
            <a:r>
              <a:rPr lang="en-US" altLang="en-US" sz="1600" dirty="0">
                <a:solidFill>
                  <a:srgbClr val="002147"/>
                </a:solidFill>
              </a:rPr>
              <a:t>Ivan Pavlov, 1849-1936</a:t>
            </a:r>
            <a:br>
              <a:rPr lang="en-US" altLang="en-US" sz="1600" dirty="0">
                <a:solidFill>
                  <a:srgbClr val="002147"/>
                </a:solidFill>
              </a:rPr>
            </a:br>
            <a:r>
              <a:rPr lang="en-US" altLang="en-US" sz="800" dirty="0">
                <a:solidFill>
                  <a:srgbClr val="002147"/>
                </a:solidFill>
              </a:rPr>
              <a:t>(source: Wiki, unknown origin)</a:t>
            </a:r>
          </a:p>
        </p:txBody>
      </p:sp>
      <p:sp>
        <p:nvSpPr>
          <p:cNvPr id="10" name="Footer Placeholder 4">
            <a:extLst>
              <a:ext uri="{FF2B5EF4-FFF2-40B4-BE49-F238E27FC236}">
                <a16:creationId xmlns:a16="http://schemas.microsoft.com/office/drawing/2014/main" id="{5C450B1B-8B3F-3F41-AA49-5B68FD7D7770}"/>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incompatibilism</a:t>
            </a:r>
          </a:p>
        </p:txBody>
      </p:sp>
    </p:spTree>
    <p:extLst>
      <p:ext uri="{BB962C8B-B14F-4D97-AF65-F5344CB8AC3E}">
        <p14:creationId xmlns:p14="http://schemas.microsoft.com/office/powerpoint/2010/main" val="7772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death of life and free will?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pPr>
              <a:spcAft>
                <a:spcPts val="1200"/>
              </a:spcAft>
            </a:pPr>
            <a:r>
              <a:rPr lang="en-GB" dirty="0"/>
              <a:t>Given the apparent success of machine-like metaphors for the world, and the ability to condition even living things to respond automatically to stimuli, it has seemed to many that we no longer really need a concept of life, or mind, or the will. Everything is simply a very complex machine, and what appears to us as life or choice is simply an illusion.</a:t>
            </a:r>
          </a:p>
          <a:p>
            <a:pPr>
              <a:spcAft>
                <a:spcPts val="1200"/>
              </a:spcAft>
            </a:pPr>
            <a:r>
              <a:rPr lang="en-GB" dirty="0"/>
              <a:t>These themes are explored in another picture from the 18</a:t>
            </a:r>
            <a:r>
              <a:rPr lang="en-GB" baseline="30000" dirty="0"/>
              <a:t>th</a:t>
            </a:r>
            <a:r>
              <a:rPr lang="en-GB" dirty="0"/>
              <a:t> century by Joseph Wright of Derby, </a:t>
            </a:r>
            <a:r>
              <a:rPr lang="en-GB" i="1" dirty="0"/>
              <a:t>An Experiment on a Bird in the Air Pump</a:t>
            </a:r>
            <a:r>
              <a:rPr lang="en-GB" dirty="0"/>
              <a:t>, in which a bird is suffocated as viewers watch.</a:t>
            </a:r>
          </a:p>
          <a:p>
            <a:pPr>
              <a:spcAft>
                <a:spcPts val="1200"/>
              </a:spcAft>
            </a:pPr>
            <a:r>
              <a:rPr lang="en-GB" dirty="0"/>
              <a:t>Examine this picture on the next slide and ask yourself, “What does the scene in this picture look like?” It should remind you of a scene in some of the pictures seen on cards once a year.</a:t>
            </a:r>
            <a:br>
              <a:rPr lang="en-GB" dirty="0"/>
            </a:br>
            <a:endParaRPr lang="en-GB" dirty="0"/>
          </a:p>
          <a:p>
            <a:pPr>
              <a:spcAft>
                <a:spcPts val="1200"/>
              </a:spcAft>
            </a:pPr>
            <a:endParaRPr lang="en-GB" dirty="0"/>
          </a:p>
          <a:p>
            <a:endParaRPr lang="en-GB" dirty="0"/>
          </a:p>
          <a:p>
            <a:endParaRPr lang="en-GB" dirty="0"/>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14</a:t>
            </a:fld>
            <a:endParaRPr lang="en-US" altLang="en-US" sz="900">
              <a:solidFill>
                <a:srgbClr val="002147"/>
              </a:solidFill>
            </a:endParaRPr>
          </a:p>
        </p:txBody>
      </p:sp>
      <p:sp>
        <p:nvSpPr>
          <p:cNvPr id="8" name="Footer Placeholder 4">
            <a:extLst>
              <a:ext uri="{FF2B5EF4-FFF2-40B4-BE49-F238E27FC236}">
                <a16:creationId xmlns:a16="http://schemas.microsoft.com/office/drawing/2014/main" id="{08552A68-682A-F04E-85A1-D2AF6F34575A}"/>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incompatibilism</a:t>
            </a:r>
          </a:p>
        </p:txBody>
      </p:sp>
    </p:spTree>
    <p:extLst>
      <p:ext uri="{BB962C8B-B14F-4D97-AF65-F5344CB8AC3E}">
        <p14:creationId xmlns:p14="http://schemas.microsoft.com/office/powerpoint/2010/main" val="176469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72" y="6096000"/>
            <a:ext cx="5340300" cy="466774"/>
          </a:xfrm>
        </p:spPr>
        <p:txBody>
          <a:bodyPr/>
          <a:lstStyle/>
          <a:p>
            <a:pPr algn="r"/>
            <a:r>
              <a:rPr lang="en-GB" sz="1400" i="1" dirty="0"/>
              <a:t>An Experiment on a Bird in the Air Pump</a:t>
            </a:r>
            <a:br>
              <a:rPr lang="en-GB" sz="1400" dirty="0"/>
            </a:br>
            <a:r>
              <a:rPr lang="en-GB" sz="1400" dirty="0"/>
              <a:t>1768 oil-on-canvas painting by Joseph Wright of Derby</a:t>
            </a:r>
          </a:p>
        </p:txBody>
      </p:sp>
    </p:spTree>
    <p:extLst>
      <p:ext uri="{BB962C8B-B14F-4D97-AF65-F5344CB8AC3E}">
        <p14:creationId xmlns:p14="http://schemas.microsoft.com/office/powerpoint/2010/main" val="561590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The case for compatibilism</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9/12/20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16</a:t>
            </a:fld>
            <a:endParaRPr lang="en-US" altLang="en-US" sz="900">
              <a:solidFill>
                <a:srgbClr val="002147"/>
              </a:solidFill>
            </a:endParaRPr>
          </a:p>
        </p:txBody>
      </p:sp>
    </p:spTree>
    <p:extLst>
      <p:ext uri="{BB962C8B-B14F-4D97-AF65-F5344CB8AC3E}">
        <p14:creationId xmlns:p14="http://schemas.microsoft.com/office/powerpoint/2010/main" val="332545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Compatibilism</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pPr>
              <a:spcAft>
                <a:spcPts val="1200"/>
              </a:spcAft>
            </a:pPr>
            <a:r>
              <a:rPr lang="en-GB" dirty="0"/>
              <a:t>Compatibilism is the thesis that free will is compatible with determinism. This position encompasses a variety of views, and the arguments with </a:t>
            </a:r>
            <a:r>
              <a:rPr lang="en-GB" dirty="0" err="1"/>
              <a:t>incompatibilists</a:t>
            </a:r>
            <a:r>
              <a:rPr lang="en-GB" dirty="0"/>
              <a:t> are ongoing.</a:t>
            </a:r>
          </a:p>
          <a:p>
            <a:pPr>
              <a:spcAft>
                <a:spcPts val="1200"/>
              </a:spcAft>
            </a:pPr>
            <a:r>
              <a:rPr lang="en-GB" dirty="0"/>
              <a:t>Since free will is usually taken as a condition of moral responsibility, compatibilism is also sometimes described as thesis of the compatibility of determinism and responsibility.</a:t>
            </a:r>
          </a:p>
          <a:p>
            <a:endParaRPr lang="en-GB" dirty="0"/>
          </a:p>
          <a:p>
            <a:endParaRPr lang="en-GB" dirty="0"/>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17</a:t>
            </a:fld>
            <a:endParaRPr lang="en-US" altLang="en-US" sz="900">
              <a:solidFill>
                <a:srgbClr val="002147"/>
              </a:solidFill>
            </a:endParaRPr>
          </a:p>
        </p:txBody>
      </p:sp>
      <p:sp>
        <p:nvSpPr>
          <p:cNvPr id="8" name="Footer Placeholder 4">
            <a:extLst>
              <a:ext uri="{FF2B5EF4-FFF2-40B4-BE49-F238E27FC236}">
                <a16:creationId xmlns:a16="http://schemas.microsoft.com/office/drawing/2014/main" id="{5ED54C75-4674-1948-A7FF-3394489109C5}"/>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compatibilism</a:t>
            </a:r>
          </a:p>
        </p:txBody>
      </p:sp>
    </p:spTree>
    <p:extLst>
      <p:ext uri="{BB962C8B-B14F-4D97-AF65-F5344CB8AC3E}">
        <p14:creationId xmlns:p14="http://schemas.microsoft.com/office/powerpoint/2010/main" val="81283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Versions of compatibilism (1)</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pPr>
              <a:spcAft>
                <a:spcPts val="1200"/>
              </a:spcAft>
            </a:pPr>
            <a:r>
              <a:rPr lang="en-GB" dirty="0"/>
              <a:t>The earliest version of compatibilism involves defining free will in terms of a positive component, namely doing what one inclines to do, and a negative component, namely being unimpeded in doing what one inclines to do. This position is most closely associated with </a:t>
            </a:r>
            <a:r>
              <a:rPr lang="en-GB" b="1" dirty="0"/>
              <a:t>Thomas Hobbes</a:t>
            </a:r>
            <a:r>
              <a:rPr lang="en-GB" dirty="0"/>
              <a:t>. </a:t>
            </a:r>
          </a:p>
          <a:p>
            <a:pPr>
              <a:spcAft>
                <a:spcPts val="1200"/>
              </a:spcAft>
            </a:pPr>
            <a:r>
              <a:rPr lang="en-GB" dirty="0"/>
              <a:t>Determinism is compatible with both these components, and hence is compatible with free will.</a:t>
            </a:r>
          </a:p>
          <a:p>
            <a:pPr>
              <a:spcAft>
                <a:spcPts val="1200"/>
              </a:spcAft>
            </a:pPr>
            <a:r>
              <a:rPr lang="en-GB" dirty="0"/>
              <a:t>Objectors to this position challenge whether what is meant by “free will” can legitimately be reduced to these components. For example, can someone who acts unimpeded as a result of a mental illness really be considered to have free will?  </a:t>
            </a:r>
          </a:p>
          <a:p>
            <a:endParaRPr lang="en-GB" dirty="0"/>
          </a:p>
          <a:p>
            <a:endParaRPr lang="en-GB" dirty="0"/>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18</a:t>
            </a:fld>
            <a:endParaRPr lang="en-US" altLang="en-US" sz="900">
              <a:solidFill>
                <a:srgbClr val="002147"/>
              </a:solidFill>
            </a:endParaRPr>
          </a:p>
        </p:txBody>
      </p:sp>
      <p:sp>
        <p:nvSpPr>
          <p:cNvPr id="8" name="Footer Placeholder 4">
            <a:extLst>
              <a:ext uri="{FF2B5EF4-FFF2-40B4-BE49-F238E27FC236}">
                <a16:creationId xmlns:a16="http://schemas.microsoft.com/office/drawing/2014/main" id="{892835E8-A658-0641-936D-CAD7FB925F6A}"/>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compatibilism</a:t>
            </a:r>
          </a:p>
        </p:txBody>
      </p:sp>
    </p:spTree>
    <p:extLst>
      <p:ext uri="{BB962C8B-B14F-4D97-AF65-F5344CB8AC3E}">
        <p14:creationId xmlns:p14="http://schemas.microsoft.com/office/powerpoint/2010/main" val="18576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Versions of compatibilism (2)</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pPr>
              <a:spcAft>
                <a:spcPts val="1200"/>
              </a:spcAft>
            </a:pPr>
            <a:r>
              <a:rPr lang="en-GB" dirty="0"/>
              <a:t>Free will is usually associated with </a:t>
            </a:r>
            <a:r>
              <a:rPr lang="en-GB" b="1" dirty="0"/>
              <a:t>the ability to do other than one does</a:t>
            </a:r>
            <a:r>
              <a:rPr lang="en-GB" dirty="0"/>
              <a:t>. Unlike in Hobbes’ account, compatibilists and </a:t>
            </a:r>
            <a:r>
              <a:rPr lang="en-GB" dirty="0" err="1"/>
              <a:t>incompatibilists</a:t>
            </a:r>
            <a:r>
              <a:rPr lang="en-GB" dirty="0"/>
              <a:t> today usually assume this premise.</a:t>
            </a:r>
          </a:p>
          <a:p>
            <a:pPr>
              <a:spcAft>
                <a:spcPts val="1200"/>
              </a:spcAft>
            </a:pPr>
            <a:r>
              <a:rPr lang="en-GB" dirty="0"/>
              <a:t>A more modern argument for compatibilism is that determinism is a thesis about what must happen in the future given the actual past. Hence, determinism is consistent with the future being different given a different past, and therefore it is possible to choose to do other than one does.</a:t>
            </a:r>
          </a:p>
          <a:p>
            <a:pPr>
              <a:spcAft>
                <a:spcPts val="1200"/>
              </a:spcAft>
            </a:pPr>
            <a:r>
              <a:rPr lang="en-GB" dirty="0"/>
              <a:t>A modern objection is that an agent is still determined at the time of action to have the desires that she has, and therefore is unable to do other than she does in the relevant sense.</a:t>
            </a:r>
          </a:p>
          <a:p>
            <a:pPr>
              <a:spcAft>
                <a:spcPts val="1200"/>
              </a:spcAft>
            </a:pPr>
            <a:endParaRPr lang="en-GB" dirty="0"/>
          </a:p>
          <a:p>
            <a:pPr>
              <a:spcAft>
                <a:spcPts val="1200"/>
              </a:spcAft>
            </a:pPr>
            <a:endParaRPr lang="en-GB" dirty="0"/>
          </a:p>
          <a:p>
            <a:pPr>
              <a:spcAft>
                <a:spcPts val="1200"/>
              </a:spcAft>
            </a:pPr>
            <a:endParaRPr lang="en-GB" dirty="0"/>
          </a:p>
          <a:p>
            <a:endParaRPr lang="en-GB" dirty="0"/>
          </a:p>
          <a:p>
            <a:endParaRPr lang="en-GB" dirty="0"/>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19</a:t>
            </a:fld>
            <a:endParaRPr lang="en-US" altLang="en-US" sz="900">
              <a:solidFill>
                <a:srgbClr val="002147"/>
              </a:solidFill>
            </a:endParaRPr>
          </a:p>
        </p:txBody>
      </p:sp>
      <p:sp>
        <p:nvSpPr>
          <p:cNvPr id="8" name="Footer Placeholder 4">
            <a:extLst>
              <a:ext uri="{FF2B5EF4-FFF2-40B4-BE49-F238E27FC236}">
                <a16:creationId xmlns:a16="http://schemas.microsoft.com/office/drawing/2014/main" id="{971A9B8E-59DC-AD47-81CF-96900A1300B1}"/>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compatibilism</a:t>
            </a:r>
          </a:p>
        </p:txBody>
      </p:sp>
    </p:spTree>
    <p:extLst>
      <p:ext uri="{BB962C8B-B14F-4D97-AF65-F5344CB8AC3E}">
        <p14:creationId xmlns:p14="http://schemas.microsoft.com/office/powerpoint/2010/main" val="166853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table, holding, dog, covered&#10;&#10;Description automatically generated">
            <a:extLst>
              <a:ext uri="{FF2B5EF4-FFF2-40B4-BE49-F238E27FC236}">
                <a16:creationId xmlns:a16="http://schemas.microsoft.com/office/drawing/2014/main" id="{0D18925D-2AEA-F546-A56E-E3724F6C79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27827" y="1628800"/>
            <a:ext cx="6516172" cy="4464496"/>
          </a:xfrm>
          <a:prstGeom prst="rect">
            <a:avLst/>
          </a:prstGeom>
        </p:spPr>
      </p:pic>
      <p:sp>
        <p:nvSpPr>
          <p:cNvPr id="160770" name="Content Placeholder 2"/>
          <p:cNvSpPr>
            <a:spLocks noGrp="1"/>
          </p:cNvSpPr>
          <p:nvPr>
            <p:ph idx="1"/>
          </p:nvPr>
        </p:nvSpPr>
        <p:spPr>
          <a:xfrm>
            <a:off x="683568" y="470311"/>
            <a:ext cx="6193185" cy="5334953"/>
          </a:xfrm>
        </p:spPr>
        <p:txBody>
          <a:bodyPr/>
          <a:lstStyle/>
          <a:p>
            <a:pPr marL="0" indent="0">
              <a:lnSpc>
                <a:spcPct val="130000"/>
              </a:lnSpc>
              <a:spcAft>
                <a:spcPts val="1200"/>
              </a:spcAft>
              <a:buNone/>
            </a:pPr>
            <a:r>
              <a:rPr lang="en-GB" altLang="en-US" sz="3200" dirty="0"/>
              <a:t>What is the debate about free will, determinism, and responsibility?</a:t>
            </a:r>
          </a:p>
          <a:p>
            <a:pPr marL="0" indent="0">
              <a:lnSpc>
                <a:spcPct val="130000"/>
              </a:lnSpc>
              <a:spcAft>
                <a:spcPts val="1200"/>
              </a:spcAft>
              <a:buNone/>
            </a:pPr>
            <a:r>
              <a:rPr lang="en-GB" altLang="en-US" sz="3200" dirty="0"/>
              <a:t>Cases for the </a:t>
            </a:r>
            <a:br>
              <a:rPr lang="en-GB" altLang="en-US" sz="3200" dirty="0"/>
            </a:br>
            <a:r>
              <a:rPr lang="en-GB" altLang="en-US" sz="3200" dirty="0"/>
              <a:t>different views</a:t>
            </a:r>
          </a:p>
          <a:p>
            <a:pPr marL="0" indent="0">
              <a:lnSpc>
                <a:spcPct val="130000"/>
              </a:lnSpc>
              <a:spcAft>
                <a:spcPts val="1200"/>
              </a:spcAft>
              <a:buNone/>
            </a:pPr>
            <a:endParaRPr lang="en-GB" altLang="en-US" sz="3200" dirty="0"/>
          </a:p>
          <a:p>
            <a:pPr marL="0" indent="0">
              <a:lnSpc>
                <a:spcPct val="130000"/>
              </a:lnSpc>
              <a:spcAft>
                <a:spcPts val="1200"/>
              </a:spcAft>
              <a:buNone/>
            </a:pPr>
            <a:br>
              <a:rPr lang="en-GB" altLang="en-US" sz="3200" dirty="0"/>
            </a:br>
            <a:r>
              <a:rPr lang="en-GB" altLang="en-US" sz="3200" dirty="0"/>
              <a:t>Theological determinism</a:t>
            </a:r>
          </a:p>
          <a:p>
            <a:pPr marL="0" indent="0">
              <a:lnSpc>
                <a:spcPct val="130000"/>
              </a:lnSpc>
              <a:spcAft>
                <a:spcPts val="1200"/>
              </a:spcAft>
              <a:buNone/>
            </a:pPr>
            <a:r>
              <a:rPr lang="en-GB" altLang="en-US" sz="3200" dirty="0"/>
              <a:t>Concluding remarks</a:t>
            </a:r>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9/12/20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2</a:t>
            </a:fld>
            <a:endParaRPr lang="en-US" altLang="en-US" sz="900">
              <a:solidFill>
                <a:srgbClr val="002147"/>
              </a:solidFill>
            </a:endParaRPr>
          </a:p>
        </p:txBody>
      </p:sp>
    </p:spTree>
    <p:extLst>
      <p:ext uri="{BB962C8B-B14F-4D97-AF65-F5344CB8AC3E}">
        <p14:creationId xmlns:p14="http://schemas.microsoft.com/office/powerpoint/2010/main" val="402671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Three contributions from the 1960s</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pPr>
              <a:spcAft>
                <a:spcPts val="1200"/>
              </a:spcAft>
            </a:pPr>
            <a:r>
              <a:rPr lang="en-GB" dirty="0"/>
              <a:t>According to the </a:t>
            </a:r>
            <a:r>
              <a:rPr lang="en-GB" b="1" dirty="0"/>
              <a:t>Consequence Argument</a:t>
            </a:r>
            <a:r>
              <a:rPr lang="en-GB" dirty="0"/>
              <a:t>, no one has power over the laws of nature or the facts of the past, or (by determinism) over the future. So, by determinism, no one has power over the future, implying there is no effective free will.</a:t>
            </a:r>
          </a:p>
          <a:p>
            <a:pPr>
              <a:spcAft>
                <a:spcPts val="1200"/>
              </a:spcAft>
            </a:pPr>
            <a:r>
              <a:rPr lang="en-GB" b="1" dirty="0"/>
              <a:t>Harry Frankfurt</a:t>
            </a:r>
            <a:r>
              <a:rPr lang="en-GB" dirty="0"/>
              <a:t> attacked the Principle of Alternative Possibilities (PAP), giving counterexamples in which someone is morally responsible even though unable to do otherwise.</a:t>
            </a:r>
          </a:p>
          <a:p>
            <a:pPr>
              <a:spcAft>
                <a:spcPts val="1200"/>
              </a:spcAft>
            </a:pPr>
            <a:r>
              <a:rPr lang="en-GB" b="1" dirty="0"/>
              <a:t>Peter Strawson </a:t>
            </a:r>
            <a:r>
              <a:rPr lang="en-GB" dirty="0"/>
              <a:t>argued that we react not just to actions but perceived intentions in other people and we ascribe moral responsibility on this basis. It would be practically impossible to imagine how these reactions could be discarded in real life. </a:t>
            </a:r>
          </a:p>
          <a:p>
            <a:pPr>
              <a:spcAft>
                <a:spcPts val="1200"/>
              </a:spcAft>
            </a:pPr>
            <a:r>
              <a:rPr lang="en-GB" dirty="0"/>
              <a:t>Debates arising from these contributions are ongoing.</a:t>
            </a:r>
          </a:p>
          <a:p>
            <a:pPr>
              <a:spcAft>
                <a:spcPts val="1200"/>
              </a:spcAft>
            </a:pPr>
            <a:endParaRPr lang="en-GB" dirty="0"/>
          </a:p>
          <a:p>
            <a:pPr>
              <a:spcAft>
                <a:spcPts val="1200"/>
              </a:spcAft>
            </a:pPr>
            <a:endParaRPr lang="en-GB" dirty="0"/>
          </a:p>
          <a:p>
            <a:endParaRPr lang="en-GB" dirty="0"/>
          </a:p>
          <a:p>
            <a:endParaRPr lang="en-GB" dirty="0"/>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20</a:t>
            </a:fld>
            <a:endParaRPr lang="en-US" altLang="en-US" sz="900">
              <a:solidFill>
                <a:srgbClr val="002147"/>
              </a:solidFill>
            </a:endParaRPr>
          </a:p>
        </p:txBody>
      </p:sp>
      <p:sp>
        <p:nvSpPr>
          <p:cNvPr id="8" name="Footer Placeholder 4">
            <a:extLst>
              <a:ext uri="{FF2B5EF4-FFF2-40B4-BE49-F238E27FC236}">
                <a16:creationId xmlns:a16="http://schemas.microsoft.com/office/drawing/2014/main" id="{93327F09-D090-F54E-893F-81EB0575ADA5}"/>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compatibilism</a:t>
            </a:r>
          </a:p>
        </p:txBody>
      </p:sp>
    </p:spTree>
    <p:extLst>
      <p:ext uri="{BB962C8B-B14F-4D97-AF65-F5344CB8AC3E}">
        <p14:creationId xmlns:p14="http://schemas.microsoft.com/office/powerpoint/2010/main" val="352947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The case for denying </a:t>
            </a:r>
            <a:br>
              <a:rPr lang="en-GB" altLang="en-US" cap="none" dirty="0"/>
            </a:br>
            <a:r>
              <a:rPr lang="en-GB" altLang="en-US" cap="none" dirty="0"/>
              <a:t>universal determinism</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9/12/20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21</a:t>
            </a:fld>
            <a:endParaRPr lang="en-US" altLang="en-US" sz="900">
              <a:solidFill>
                <a:srgbClr val="002147"/>
              </a:solidFill>
            </a:endParaRPr>
          </a:p>
        </p:txBody>
      </p:sp>
    </p:spTree>
    <p:extLst>
      <p:ext uri="{BB962C8B-B14F-4D97-AF65-F5344CB8AC3E}">
        <p14:creationId xmlns:p14="http://schemas.microsoft.com/office/powerpoint/2010/main" val="53395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t>The missing option</a:t>
            </a:r>
          </a:p>
        </p:txBody>
      </p:sp>
      <p:sp>
        <p:nvSpPr>
          <p:cNvPr id="33795" name="Content Placeholder 1">
            <a:extLst>
              <a:ext uri="{FF2B5EF4-FFF2-40B4-BE49-F238E27FC236}">
                <a16:creationId xmlns:a16="http://schemas.microsoft.com/office/drawing/2014/main" id="{91685104-2FA7-D64E-826A-E040A5AD3459}"/>
              </a:ext>
            </a:extLst>
          </p:cNvPr>
          <p:cNvSpPr>
            <a:spLocks noGrp="1"/>
          </p:cNvSpPr>
          <p:nvPr>
            <p:ph idx="1"/>
          </p:nvPr>
        </p:nvSpPr>
        <p:spPr>
          <a:xfrm>
            <a:off x="685800" y="1196974"/>
            <a:ext cx="7772400" cy="4536282"/>
          </a:xfrm>
        </p:spPr>
        <p:txBody>
          <a:bodyPr/>
          <a:lstStyle/>
          <a:p>
            <a:pPr>
              <a:spcAft>
                <a:spcPts val="1200"/>
              </a:spcAft>
            </a:pPr>
            <a:r>
              <a:rPr lang="en-GB" altLang="en-US" dirty="0"/>
              <a:t>As noted previously, Strawson underlined the practical impossibility of denying moral responsibility, which is closely associated with belief in free will. Also as noted previously, the possibility of the compatibility of determinism with free will is still a matter of active debate. </a:t>
            </a:r>
          </a:p>
          <a:p>
            <a:pPr>
              <a:spcAft>
                <a:spcPts val="1200"/>
              </a:spcAft>
            </a:pPr>
            <a:r>
              <a:rPr lang="en-GB" altLang="en-US" dirty="0"/>
              <a:t>But is this debate really the right one to focus on? Not all of the natural world seems so deterministic as the orbits of planets in the solar system. There is also </a:t>
            </a:r>
            <a:r>
              <a:rPr lang="en-GB" altLang="en-US" b="1" dirty="0"/>
              <a:t>spontaneity</a:t>
            </a:r>
            <a:r>
              <a:rPr lang="en-GB" altLang="en-US" dirty="0"/>
              <a:t>, as in radioactive decay and other phenomena in quantum mechanics. </a:t>
            </a:r>
          </a:p>
          <a:p>
            <a:pPr>
              <a:spcAft>
                <a:spcPts val="1200"/>
              </a:spcAft>
            </a:pPr>
            <a:r>
              <a:rPr lang="en-GB" altLang="en-US" dirty="0"/>
              <a:t>Although animals can be conditioned, like Pavlov’s dogs, they also often exhibit what look like actions that are </a:t>
            </a:r>
            <a:r>
              <a:rPr lang="en-GB" altLang="en-US" b="1" dirty="0"/>
              <a:t>voluntary</a:t>
            </a:r>
            <a:r>
              <a:rPr lang="en-GB" altLang="en-US" dirty="0"/>
              <a:t> and selected from diverse possibilities. Animals of the same species can also show diverse characteristic behaviours. </a:t>
            </a:r>
          </a:p>
          <a:p>
            <a:pPr>
              <a:spcAft>
                <a:spcPts val="1200"/>
              </a:spcAft>
            </a:pPr>
            <a:endParaRPr lang="en-GB" altLang="en-US" dirty="0"/>
          </a:p>
          <a:p>
            <a:endParaRPr lang="en-GB" altLang="en-US" dirty="0"/>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ED2A6EE7-06A1-454B-98A5-C94185B1A618}"/>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250991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solidFill>
                  <a:schemeClr val="bg1"/>
                </a:solidFill>
              </a:rPr>
              <a:t>Pavlov’s dogs, or any dogs, can do much more than salivate to the sound of bells</a:t>
            </a:r>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9" name="Footer Placeholder 4">
            <a:extLst>
              <a:ext uri="{FF2B5EF4-FFF2-40B4-BE49-F238E27FC236}">
                <a16:creationId xmlns:a16="http://schemas.microsoft.com/office/drawing/2014/main" id="{57CD2D2B-C3AC-4A46-BFF2-0801CAD3E4C8}"/>
              </a:ext>
            </a:extLst>
          </p:cNvPr>
          <p:cNvSpPr txBox="1">
            <a:spLocks/>
          </p:cNvSpPr>
          <p:nvPr/>
        </p:nvSpPr>
        <p:spPr bwMode="auto">
          <a:xfrm>
            <a:off x="5436096" y="4365104"/>
            <a:ext cx="3234940" cy="1296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lnSpc>
                <a:spcPct val="100000"/>
              </a:lnSpc>
            </a:pPr>
            <a:r>
              <a:rPr lang="en-US" altLang="en-US" sz="2000" dirty="0">
                <a:solidFill>
                  <a:schemeClr val="bg1"/>
                </a:solidFill>
              </a:rPr>
              <a:t>Dogs playing</a:t>
            </a:r>
          </a:p>
          <a:p>
            <a:pPr algn="r"/>
            <a:br>
              <a:rPr lang="en-US" altLang="en-US" sz="1100" dirty="0">
                <a:solidFill>
                  <a:schemeClr val="bg1"/>
                </a:solidFill>
              </a:rPr>
            </a:br>
            <a:r>
              <a:rPr lang="en-US" altLang="en-US" sz="1000" dirty="0">
                <a:solidFill>
                  <a:schemeClr val="bg1"/>
                </a:solidFill>
              </a:rPr>
              <a:t>Source: </a:t>
            </a:r>
            <a:r>
              <a:rPr lang="en-US" altLang="en-US" sz="1000" dirty="0" err="1">
                <a:solidFill>
                  <a:schemeClr val="bg1"/>
                </a:solidFill>
              </a:rPr>
              <a:t>Bigstock</a:t>
            </a:r>
            <a:r>
              <a:rPr lang="en-US" altLang="en-US" sz="1000" dirty="0">
                <a:solidFill>
                  <a:schemeClr val="bg1"/>
                </a:solidFill>
              </a:rPr>
              <a:t> ID: 373958239</a:t>
            </a:r>
            <a:br>
              <a:rPr lang="en-US" altLang="en-US" sz="1000" dirty="0">
                <a:solidFill>
                  <a:schemeClr val="bg1"/>
                </a:solidFill>
              </a:rPr>
            </a:br>
            <a:r>
              <a:rPr lang="en-US" altLang="en-US" sz="1000" dirty="0">
                <a:solidFill>
                  <a:schemeClr val="bg1"/>
                </a:solidFill>
              </a:rPr>
              <a:t>Copyright: </a:t>
            </a:r>
            <a:r>
              <a:rPr lang="en-US" altLang="en-US" sz="1000" dirty="0" err="1">
                <a:solidFill>
                  <a:schemeClr val="bg1"/>
                </a:solidFill>
              </a:rPr>
              <a:t>chalabala</a:t>
            </a:r>
            <a:endParaRPr lang="en-US" altLang="en-US" sz="1000" dirty="0">
              <a:solidFill>
                <a:schemeClr val="bg1"/>
              </a:solidFill>
            </a:endParaRPr>
          </a:p>
        </p:txBody>
      </p:sp>
      <p:sp>
        <p:nvSpPr>
          <p:cNvPr id="8" name="Footer Placeholder 4">
            <a:extLst>
              <a:ext uri="{FF2B5EF4-FFF2-40B4-BE49-F238E27FC236}">
                <a16:creationId xmlns:a16="http://schemas.microsoft.com/office/drawing/2014/main" id="{EA6EE606-36A5-0B46-A592-6BC0CC977A74}"/>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523391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solidFill>
                  <a:schemeClr val="bg1"/>
                </a:solidFill>
              </a:rPr>
              <a:t>Spontaneity in nature</a:t>
            </a:r>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E8294788-E693-D14E-BD66-5881C6D98693}"/>
              </a:ext>
            </a:extLst>
          </p:cNvPr>
          <p:cNvSpPr txBox="1">
            <a:spLocks/>
          </p:cNvSpPr>
          <p:nvPr/>
        </p:nvSpPr>
        <p:spPr bwMode="auto">
          <a:xfrm>
            <a:off x="5436096" y="4365104"/>
            <a:ext cx="3234940" cy="1296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lnSpc>
                <a:spcPct val="100000"/>
              </a:lnSpc>
            </a:pPr>
            <a:r>
              <a:rPr lang="en-US" altLang="en-US" sz="2000" dirty="0">
                <a:solidFill>
                  <a:schemeClr val="bg1"/>
                </a:solidFill>
              </a:rPr>
              <a:t>Dandelion seeds being </a:t>
            </a:r>
            <a:br>
              <a:rPr lang="en-US" altLang="en-US" sz="2000" dirty="0">
                <a:solidFill>
                  <a:schemeClr val="bg1"/>
                </a:solidFill>
              </a:rPr>
            </a:br>
            <a:r>
              <a:rPr lang="en-US" altLang="en-US" sz="2000" dirty="0">
                <a:solidFill>
                  <a:schemeClr val="bg1"/>
                </a:solidFill>
              </a:rPr>
              <a:t>distributed by the wind </a:t>
            </a:r>
          </a:p>
          <a:p>
            <a:pPr algn="r"/>
            <a:br>
              <a:rPr lang="en-US" altLang="en-US" sz="1100" dirty="0">
                <a:solidFill>
                  <a:schemeClr val="bg1"/>
                </a:solidFill>
              </a:rPr>
            </a:br>
            <a:r>
              <a:rPr lang="en-US" altLang="en-US" sz="1000" dirty="0">
                <a:solidFill>
                  <a:schemeClr val="bg1"/>
                </a:solidFill>
              </a:rPr>
              <a:t>Source: </a:t>
            </a:r>
            <a:r>
              <a:rPr lang="en-US" altLang="en-US" sz="1000" dirty="0" err="1">
                <a:solidFill>
                  <a:schemeClr val="bg1"/>
                </a:solidFill>
              </a:rPr>
              <a:t>Bigstock</a:t>
            </a:r>
            <a:r>
              <a:rPr lang="en-US" altLang="en-US" sz="1000" dirty="0">
                <a:solidFill>
                  <a:schemeClr val="bg1"/>
                </a:solidFill>
              </a:rPr>
              <a:t> ID: 283640485</a:t>
            </a:r>
            <a:br>
              <a:rPr lang="en-US" altLang="en-US" sz="1000" dirty="0">
                <a:solidFill>
                  <a:schemeClr val="bg1"/>
                </a:solidFill>
              </a:rPr>
            </a:br>
            <a:r>
              <a:rPr lang="en-US" altLang="en-US" sz="1000" dirty="0">
                <a:solidFill>
                  <a:schemeClr val="bg1"/>
                </a:solidFill>
              </a:rPr>
              <a:t>Copyright: </a:t>
            </a:r>
            <a:r>
              <a:rPr lang="en-US" altLang="en-US" sz="1000" dirty="0" err="1">
                <a:solidFill>
                  <a:schemeClr val="bg1"/>
                </a:solidFill>
              </a:rPr>
              <a:t>gan</a:t>
            </a:r>
            <a:r>
              <a:rPr lang="en-US" altLang="en-US" sz="1000" dirty="0">
                <a:solidFill>
                  <a:schemeClr val="bg1"/>
                </a:solidFill>
              </a:rPr>
              <a:t> </a:t>
            </a:r>
            <a:r>
              <a:rPr lang="en-US" altLang="en-US" sz="1000" dirty="0" err="1">
                <a:solidFill>
                  <a:schemeClr val="bg1"/>
                </a:solidFill>
              </a:rPr>
              <a:t>chaonan</a:t>
            </a:r>
            <a:endParaRPr lang="en-US" altLang="en-US" sz="1000" dirty="0">
              <a:solidFill>
                <a:schemeClr val="bg1"/>
              </a:solidFill>
            </a:endParaRPr>
          </a:p>
        </p:txBody>
      </p:sp>
      <p:sp>
        <p:nvSpPr>
          <p:cNvPr id="8" name="Footer Placeholder 4">
            <a:extLst>
              <a:ext uri="{FF2B5EF4-FFF2-40B4-BE49-F238E27FC236}">
                <a16:creationId xmlns:a16="http://schemas.microsoft.com/office/drawing/2014/main" id="{419B6A73-1ADB-984D-B0BE-3E588B515A68}"/>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4158217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solidFill>
                  <a:schemeClr val="bg1"/>
                </a:solidFill>
              </a:rPr>
              <a:t>The glow of spontaneous nuclear decays </a:t>
            </a:r>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23D85912-0E35-AB4C-8CEE-EE3D975EEC50}"/>
              </a:ext>
            </a:extLst>
          </p:cNvPr>
          <p:cNvSpPr txBox="1">
            <a:spLocks/>
          </p:cNvSpPr>
          <p:nvPr/>
        </p:nvSpPr>
        <p:spPr bwMode="auto">
          <a:xfrm>
            <a:off x="5436096" y="4365104"/>
            <a:ext cx="3234940" cy="9350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lnSpc>
                <a:spcPct val="100000"/>
              </a:lnSpc>
            </a:pPr>
            <a:r>
              <a:rPr lang="en-US" altLang="en-US" sz="1600" dirty="0">
                <a:solidFill>
                  <a:schemeClr val="bg1"/>
                </a:solidFill>
              </a:rPr>
              <a:t>The reactor pool at the High Flux Isotope Reactor, Oak Ridge National Laboratory, United States. </a:t>
            </a:r>
          </a:p>
          <a:p>
            <a:pPr algn="r"/>
            <a:br>
              <a:rPr lang="en-US" altLang="en-US" sz="1000" dirty="0">
                <a:solidFill>
                  <a:schemeClr val="bg1"/>
                </a:solidFill>
              </a:rPr>
            </a:br>
            <a:r>
              <a:rPr lang="en-US" altLang="en-US" sz="1000" dirty="0">
                <a:solidFill>
                  <a:schemeClr val="bg1"/>
                </a:solidFill>
              </a:rPr>
              <a:t>Source: </a:t>
            </a:r>
            <a:r>
              <a:rPr lang="en-US" altLang="en-US" sz="1000" dirty="0" err="1">
                <a:solidFill>
                  <a:schemeClr val="bg1"/>
                </a:solidFill>
              </a:rPr>
              <a:t>oakridgelabnews</a:t>
            </a:r>
            <a:r>
              <a:rPr lang="en-US" altLang="en-US" sz="1000" dirty="0">
                <a:solidFill>
                  <a:schemeClr val="bg1"/>
                </a:solidFill>
              </a:rPr>
              <a:t> via Flickr, </a:t>
            </a:r>
            <a:br>
              <a:rPr lang="en-US" altLang="en-US" sz="1000" dirty="0">
                <a:solidFill>
                  <a:schemeClr val="bg1"/>
                </a:solidFill>
              </a:rPr>
            </a:br>
            <a:r>
              <a:rPr lang="en-US" altLang="en-US" sz="1000" dirty="0">
                <a:solidFill>
                  <a:schemeClr val="bg1"/>
                </a:solidFill>
              </a:rPr>
              <a:t>distributed under a Creative Commons </a:t>
            </a:r>
            <a:r>
              <a:rPr lang="en-US" altLang="en-US" sz="1000" dirty="0" err="1">
                <a:solidFill>
                  <a:schemeClr val="bg1"/>
                </a:solidFill>
              </a:rPr>
              <a:t>Licence</a:t>
            </a:r>
            <a:endParaRPr lang="en-US" altLang="en-US" sz="1000" dirty="0">
              <a:solidFill>
                <a:schemeClr val="bg1"/>
              </a:solidFill>
            </a:endParaRPr>
          </a:p>
        </p:txBody>
      </p:sp>
      <p:sp>
        <p:nvSpPr>
          <p:cNvPr id="8" name="Footer Placeholder 4">
            <a:extLst>
              <a:ext uri="{FF2B5EF4-FFF2-40B4-BE49-F238E27FC236}">
                <a16:creationId xmlns:a16="http://schemas.microsoft.com/office/drawing/2014/main" id="{4B11F928-3080-BA44-9DDD-DB00C99A2A2A}"/>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407844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t>Is determinism an illusion?</a:t>
            </a:r>
          </a:p>
        </p:txBody>
      </p:sp>
      <p:sp>
        <p:nvSpPr>
          <p:cNvPr id="33795" name="Content Placeholder 1">
            <a:extLst>
              <a:ext uri="{FF2B5EF4-FFF2-40B4-BE49-F238E27FC236}">
                <a16:creationId xmlns:a16="http://schemas.microsoft.com/office/drawing/2014/main" id="{91685104-2FA7-D64E-826A-E040A5AD3459}"/>
              </a:ext>
            </a:extLst>
          </p:cNvPr>
          <p:cNvSpPr>
            <a:spLocks noGrp="1"/>
          </p:cNvSpPr>
          <p:nvPr>
            <p:ph idx="1"/>
          </p:nvPr>
        </p:nvSpPr>
        <p:spPr>
          <a:xfrm>
            <a:off x="685800" y="1196974"/>
            <a:ext cx="7772400" cy="4320257"/>
          </a:xfrm>
        </p:spPr>
        <p:txBody>
          <a:bodyPr/>
          <a:lstStyle/>
          <a:p>
            <a:pPr>
              <a:spcAft>
                <a:spcPts val="1200"/>
              </a:spcAft>
            </a:pPr>
            <a:r>
              <a:rPr lang="en-GB" altLang="en-US" dirty="0"/>
              <a:t>Modern determinism started with the success of Newton’s laws, which can be used to compute the orbits of planets. The orbits appear deterministic enough that the solar system can be modelled quite well as a machine.</a:t>
            </a:r>
            <a:endParaRPr lang="en-GB" dirty="0"/>
          </a:p>
          <a:p>
            <a:pPr>
              <a:spcAft>
                <a:spcPts val="1200"/>
              </a:spcAft>
            </a:pPr>
            <a:r>
              <a:rPr lang="en-GB" altLang="en-US" dirty="0"/>
              <a:t>Setting aside these special cases, however, a lot of things behave </a:t>
            </a:r>
            <a:r>
              <a:rPr lang="en-GB" altLang="en-US" b="1" dirty="0"/>
              <a:t>as if they initiate action</a:t>
            </a:r>
            <a:r>
              <a:rPr lang="en-GB" altLang="en-US" dirty="0"/>
              <a:t>, not just because of prior conditions. For example, as noted above, dogs select actions when they play; winds blow seeds in random directions; and nuclear decays can only be predicted statistically at best. </a:t>
            </a:r>
          </a:p>
          <a:p>
            <a:pPr>
              <a:spcAft>
                <a:spcPts val="1200"/>
              </a:spcAft>
            </a:pPr>
            <a:r>
              <a:rPr lang="en-GB" altLang="en-US" dirty="0"/>
              <a:t>Some things in nature seem deterministic, but not all.</a:t>
            </a:r>
          </a:p>
          <a:p>
            <a:pPr>
              <a:spcAft>
                <a:spcPts val="1200"/>
              </a:spcAft>
            </a:pPr>
            <a:endParaRPr lang="en-GB" altLang="en-US" dirty="0"/>
          </a:p>
          <a:p>
            <a:pPr>
              <a:spcAft>
                <a:spcPts val="1200"/>
              </a:spcAft>
            </a:pPr>
            <a:endParaRPr lang="en-GB" altLang="en-US" dirty="0"/>
          </a:p>
          <a:p>
            <a:pPr>
              <a:spcAft>
                <a:spcPts val="1200"/>
              </a:spcAft>
            </a:pPr>
            <a:endParaRPr lang="en-GB" altLang="en-US" dirty="0"/>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1AF919D2-8199-C942-BA3A-FCFE846254A7}"/>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279691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t>Is determinism an illusion?</a:t>
            </a:r>
          </a:p>
        </p:txBody>
      </p:sp>
      <p:sp>
        <p:nvSpPr>
          <p:cNvPr id="33795" name="Content Placeholder 1">
            <a:extLst>
              <a:ext uri="{FF2B5EF4-FFF2-40B4-BE49-F238E27FC236}">
                <a16:creationId xmlns:a16="http://schemas.microsoft.com/office/drawing/2014/main" id="{91685104-2FA7-D64E-826A-E040A5AD3459}"/>
              </a:ext>
            </a:extLst>
          </p:cNvPr>
          <p:cNvSpPr>
            <a:spLocks noGrp="1"/>
          </p:cNvSpPr>
          <p:nvPr>
            <p:ph idx="1"/>
          </p:nvPr>
        </p:nvSpPr>
        <p:spPr>
          <a:xfrm>
            <a:off x="685800" y="1196974"/>
            <a:ext cx="7772400" cy="4320257"/>
          </a:xfrm>
        </p:spPr>
        <p:txBody>
          <a:bodyPr/>
          <a:lstStyle/>
          <a:p>
            <a:pPr>
              <a:spcAft>
                <a:spcPts val="1200"/>
              </a:spcAft>
            </a:pPr>
            <a:r>
              <a:rPr lang="en-GB" altLang="en-US" dirty="0"/>
              <a:t>… and even modelling the solar system as a machine is not quite correct. The mathematics only work perfectly if each pair of interactions of a planet and the sun can be treated in isolation from all other interactions, especially by neglecting the much smaller gravitational pull of the planets on one another.</a:t>
            </a:r>
          </a:p>
          <a:p>
            <a:r>
              <a:rPr lang="en-GB" altLang="en-US" dirty="0"/>
              <a:t>If we try to include all the interactions, it is impossible to integrate the forces to produce an equation of motion connecting past, present, and future. We can generate good approximations but they are never completely correct.</a:t>
            </a:r>
          </a:p>
          <a:p>
            <a:r>
              <a:rPr lang="en-GB" altLang="en-US" dirty="0"/>
              <a:t>The picture of the world governed by Newtonian mechanics is really that of an approximation, a useful but simple idealisation.</a:t>
            </a:r>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BC56B2BE-4754-124A-B094-3CCCA1D9C591}"/>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135598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t>Complex ‘chaotic’ systems</a:t>
            </a:r>
          </a:p>
        </p:txBody>
      </p:sp>
      <p:sp>
        <p:nvSpPr>
          <p:cNvPr id="33795" name="Content Placeholder 1">
            <a:extLst>
              <a:ext uri="{FF2B5EF4-FFF2-40B4-BE49-F238E27FC236}">
                <a16:creationId xmlns:a16="http://schemas.microsoft.com/office/drawing/2014/main" id="{91685104-2FA7-D64E-826A-E040A5AD3459}"/>
              </a:ext>
            </a:extLst>
          </p:cNvPr>
          <p:cNvSpPr>
            <a:spLocks noGrp="1"/>
          </p:cNvSpPr>
          <p:nvPr>
            <p:ph idx="1"/>
          </p:nvPr>
        </p:nvSpPr>
        <p:spPr>
          <a:xfrm>
            <a:off x="685800" y="1196974"/>
            <a:ext cx="7772400" cy="4320257"/>
          </a:xfrm>
        </p:spPr>
        <p:txBody>
          <a:bodyPr/>
          <a:lstStyle/>
          <a:p>
            <a:pPr>
              <a:spcAft>
                <a:spcPts val="1200"/>
              </a:spcAft>
            </a:pPr>
            <a:r>
              <a:rPr lang="en-GB" altLang="en-US" dirty="0"/>
              <a:t>In recent decades, since the work of </a:t>
            </a:r>
            <a:r>
              <a:rPr lang="en-GB" altLang="en-US" b="1" dirty="0"/>
              <a:t>Edward Lorenz</a:t>
            </a:r>
            <a:r>
              <a:rPr lang="en-GB" altLang="en-US" dirty="0"/>
              <a:t>, we have started to built approximate simulations of some of these complex systems, which are so common in nature.</a:t>
            </a:r>
          </a:p>
          <a:p>
            <a:pPr>
              <a:spcAft>
                <a:spcPts val="1200"/>
              </a:spcAft>
            </a:pPr>
            <a:r>
              <a:rPr lang="en-GB" altLang="en-US" dirty="0"/>
              <a:t>One thing we have learned is rather surprising. Many complex systems evolve towards final states, rather like the way in which living and growing things develop into final forms (called  ‘strange attractors</a:t>
            </a:r>
            <a:r>
              <a:rPr lang="en-GB" altLang="en-US" dirty="0">
                <a:sym typeface="Wingdings" pitchFamily="2" charset="2"/>
              </a:rPr>
              <a:t>’)</a:t>
            </a:r>
            <a:r>
              <a:rPr lang="en-GB" altLang="en-US" dirty="0"/>
              <a:t>. On this account, many things in nature appear more biological than mechanical in their behaviour.</a:t>
            </a:r>
          </a:p>
          <a:p>
            <a:pPr>
              <a:spcAft>
                <a:spcPts val="1200"/>
              </a:spcAft>
            </a:pPr>
            <a:r>
              <a:rPr lang="en-GB" altLang="en-US" dirty="0"/>
              <a:t>This fact, in itself, does not disprove determinism, but it shows that causation in nature is more complex than the pushes and pulls of machines. Indeed, it may be more appropriate to think of the cosmos by the metaphor of </a:t>
            </a:r>
            <a:r>
              <a:rPr lang="en-GB" altLang="en-US" b="1" dirty="0"/>
              <a:t>a garden </a:t>
            </a:r>
            <a:r>
              <a:rPr lang="en-GB" altLang="en-US" dirty="0"/>
              <a:t>than a machine.</a:t>
            </a:r>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3541F7F3-4C3B-4B43-9737-FAB509D74AB1}"/>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173569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850D2BDD-624A-8E46-B672-60BFD7E6E496}"/>
              </a:ext>
            </a:extLst>
          </p:cNvPr>
          <p:cNvSpPr txBox="1">
            <a:spLocks/>
          </p:cNvSpPr>
          <p:nvPr/>
        </p:nvSpPr>
        <p:spPr bwMode="auto">
          <a:xfrm>
            <a:off x="1259632" y="5769570"/>
            <a:ext cx="6419800" cy="539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lnSpc>
                <a:spcPct val="100000"/>
              </a:lnSpc>
            </a:pPr>
            <a:r>
              <a:rPr lang="en-US" altLang="en-US" sz="1800" dirty="0">
                <a:solidFill>
                  <a:schemeClr val="bg1"/>
                </a:solidFill>
              </a:rPr>
              <a:t>From left to right: the ‘strange attractor’ of the Lorenz equations; a snowflake; and a single flower</a:t>
            </a:r>
            <a:br>
              <a:rPr lang="en-US" altLang="en-US" sz="1800" dirty="0">
                <a:solidFill>
                  <a:schemeClr val="bg1"/>
                </a:solidFill>
              </a:rPr>
            </a:br>
            <a:r>
              <a:rPr lang="en-US" altLang="en-US" sz="800" dirty="0">
                <a:solidFill>
                  <a:schemeClr val="bg1"/>
                </a:solidFill>
              </a:rPr>
              <a:t>(Source: public domain images)</a:t>
            </a:r>
          </a:p>
        </p:txBody>
      </p:sp>
      <p:sp>
        <p:nvSpPr>
          <p:cNvPr id="675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54568C87-53F4-9940-8888-B56F6D5A09A2}" type="datetime1">
              <a:rPr kumimoji="0" lang="en-US" altLang="x-none" sz="900" b="0" i="0" u="none" strike="noStrike" kern="1200" cap="none" spc="0" normalizeH="0" baseline="0" noProof="0">
                <a:ln>
                  <a:noFill/>
                </a:ln>
                <a:solidFill>
                  <a:schemeClr val="bg1"/>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9/12/20</a:t>
            </a:fld>
            <a:endParaRPr kumimoji="0" lang="en-US" altLang="x-none" sz="900" b="0" i="0" u="none" strike="noStrike" kern="1200" cap="none" spc="0" normalizeH="0" baseline="0" noProof="0">
              <a:ln>
                <a:noFill/>
              </a:ln>
              <a:solidFill>
                <a:schemeClr val="bg1"/>
              </a:solidFill>
              <a:effectLst/>
              <a:uLnTx/>
              <a:uFillTx/>
              <a:latin typeface="Arial" charset="0"/>
              <a:ea typeface="ＭＳ Ｐゴシック" charset="-128"/>
            </a:endParaRPr>
          </a:p>
        </p:txBody>
      </p:sp>
      <p:sp>
        <p:nvSpPr>
          <p:cNvPr id="675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x-none" sz="900" b="0" i="0" u="none" strike="noStrike" kern="1200" cap="none" spc="0" normalizeH="0" baseline="0" noProof="0">
                <a:ln>
                  <a:noFill/>
                </a:ln>
                <a:solidFill>
                  <a:schemeClr val="bg1"/>
                </a:solidFill>
                <a:effectLst/>
                <a:uLnTx/>
                <a:uFillTx/>
                <a:latin typeface="Arial" charset="0"/>
                <a:ea typeface="ＭＳ Ｐゴシック" charset="-128"/>
              </a:rPr>
              <a:t>Page </a:t>
            </a:r>
            <a:fld id="{C57B95BA-BD32-F643-947A-59E0FF3FE3CD}" type="slidenum">
              <a:rPr kumimoji="0" lang="en-US" altLang="x-none" sz="900" b="0" i="0" u="none" strike="noStrike" kern="1200" cap="none" spc="0" normalizeH="0" baseline="0" noProof="0">
                <a:ln>
                  <a:noFill/>
                </a:ln>
                <a:solidFill>
                  <a:schemeClr val="bg1"/>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29</a:t>
            </a:fld>
            <a:endParaRPr kumimoji="0" lang="en-US" altLang="x-none" sz="900" b="0" i="0" u="none" strike="noStrike" kern="1200" cap="none" spc="0" normalizeH="0" baseline="0" noProof="0">
              <a:ln>
                <a:noFill/>
              </a:ln>
              <a:solidFill>
                <a:schemeClr val="bg1"/>
              </a:solidFill>
              <a:effectLst/>
              <a:uLnTx/>
              <a:uFillTx/>
              <a:latin typeface="Arial" charset="0"/>
              <a:ea typeface="ＭＳ Ｐゴシック"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13863" y="2060848"/>
            <a:ext cx="3042280" cy="336075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90649" y="2348880"/>
            <a:ext cx="2773839" cy="2826649"/>
          </a:xfrm>
          <a:prstGeom prst="rect">
            <a:avLst/>
          </a:prstGeom>
        </p:spPr>
      </p:pic>
      <p:sp>
        <p:nvSpPr>
          <p:cNvPr id="67586" name="Title 1"/>
          <p:cNvSpPr>
            <a:spLocks noGrp="1"/>
          </p:cNvSpPr>
          <p:nvPr>
            <p:ph type="title"/>
          </p:nvPr>
        </p:nvSpPr>
        <p:spPr>
          <a:xfrm>
            <a:off x="685800" y="287338"/>
            <a:ext cx="7847013" cy="935037"/>
          </a:xfrm>
        </p:spPr>
        <p:txBody>
          <a:bodyPr/>
          <a:lstStyle/>
          <a:p>
            <a:r>
              <a:rPr lang="en-GB" altLang="x-none" dirty="0">
                <a:solidFill>
                  <a:schemeClr val="bg1"/>
                </a:solidFill>
              </a:rPr>
              <a:t>Examples of the vast range of self-organising systems in nature</a:t>
            </a:r>
          </a:p>
        </p:txBody>
      </p:sp>
      <p:pic>
        <p:nvPicPr>
          <p:cNvPr id="5" name="Picture 4" descr="A close up of a logo&#10;&#10;Description automatically generated">
            <a:extLst>
              <a:ext uri="{FF2B5EF4-FFF2-40B4-BE49-F238E27FC236}">
                <a16:creationId xmlns:a16="http://schemas.microsoft.com/office/drawing/2014/main" id="{5FFBC761-067B-2A40-A7FC-034DDD3DF0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675" y="2170742"/>
            <a:ext cx="2633935" cy="3140968"/>
          </a:xfrm>
          <a:prstGeom prst="rect">
            <a:avLst/>
          </a:prstGeom>
        </p:spPr>
      </p:pic>
    </p:spTree>
    <p:extLst>
      <p:ext uri="{BB962C8B-B14F-4D97-AF65-F5344CB8AC3E}">
        <p14:creationId xmlns:p14="http://schemas.microsoft.com/office/powerpoint/2010/main" val="193344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What is the free will versus determinism debate?</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9/12/20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3</a:t>
            </a:fld>
            <a:endParaRPr lang="en-US" altLang="en-US" sz="900">
              <a:solidFill>
                <a:srgbClr val="002147"/>
              </a:solidFill>
            </a:endParaRPr>
          </a:p>
        </p:txBody>
      </p:sp>
    </p:spTree>
    <p:extLst>
      <p:ext uri="{BB962C8B-B14F-4D97-AF65-F5344CB8AC3E}">
        <p14:creationId xmlns:p14="http://schemas.microsoft.com/office/powerpoint/2010/main" val="69775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t>More than machines?</a:t>
            </a:r>
          </a:p>
        </p:txBody>
      </p:sp>
      <p:sp>
        <p:nvSpPr>
          <p:cNvPr id="33795" name="Content Placeholder 1">
            <a:extLst>
              <a:ext uri="{FF2B5EF4-FFF2-40B4-BE49-F238E27FC236}">
                <a16:creationId xmlns:a16="http://schemas.microsoft.com/office/drawing/2014/main" id="{91685104-2FA7-D64E-826A-E040A5AD3459}"/>
              </a:ext>
            </a:extLst>
          </p:cNvPr>
          <p:cNvSpPr>
            <a:spLocks noGrp="1"/>
          </p:cNvSpPr>
          <p:nvPr>
            <p:ph idx="1"/>
          </p:nvPr>
        </p:nvSpPr>
        <p:spPr>
          <a:xfrm>
            <a:off x="685800" y="1196974"/>
            <a:ext cx="7772400" cy="4320257"/>
          </a:xfrm>
        </p:spPr>
        <p:txBody>
          <a:bodyPr/>
          <a:lstStyle/>
          <a:p>
            <a:pPr>
              <a:spcAft>
                <a:spcPts val="1200"/>
              </a:spcAft>
            </a:pPr>
            <a:r>
              <a:rPr lang="en-GB" altLang="en-US" dirty="0"/>
              <a:t>Another way to think of this problem is to challenge reducibility, i.e. the assumption that biology reduces to chemistry, which reduces to physics. And since the simplest systems in physics seem deterministic, everything is deterministic.</a:t>
            </a:r>
          </a:p>
          <a:p>
            <a:pPr>
              <a:spcAft>
                <a:spcPts val="1200"/>
              </a:spcAft>
            </a:pPr>
            <a:r>
              <a:rPr lang="en-GB" altLang="en-US" dirty="0"/>
              <a:t>But it is unclear that it is valid to make this assumption. The laws of physics describe </a:t>
            </a:r>
            <a:r>
              <a:rPr lang="en-GB" altLang="en-US" b="1" dirty="0"/>
              <a:t>mathematical ideals</a:t>
            </a:r>
            <a:r>
              <a:rPr lang="en-GB" altLang="en-US" dirty="0"/>
              <a:t>, namely simple systems isolated from all other influences. But an atom that is part of a complex structure, such as a rhinoceros or a man, is certainly not isolated, but behaves as part of these beings.</a:t>
            </a:r>
          </a:p>
          <a:p>
            <a:pPr>
              <a:spcAft>
                <a:spcPts val="1200"/>
              </a:spcAft>
            </a:pPr>
            <a:r>
              <a:rPr lang="en-GB" altLang="en-US" dirty="0"/>
              <a:t>For example, the motion of an atom on the tip of the horn of a rhinoceros is best understood in terms of the behaviours and decisions of the rhinoceros.</a:t>
            </a:r>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9/12/20</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C9873F0A-D3BD-674B-80B5-901DA7EEBDBC}"/>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2971319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9334" name="TextBox 10"/>
          <p:cNvSpPr txBox="1">
            <a:spLocks noChangeArrowheads="1"/>
          </p:cNvSpPr>
          <p:nvPr/>
        </p:nvSpPr>
        <p:spPr bwMode="auto">
          <a:xfrm>
            <a:off x="433003" y="219076"/>
            <a:ext cx="82779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charset="0"/>
                <a:ea typeface="ＭＳ Ｐゴシック" charset="-128"/>
              </a:rPr>
              <a:t>Does the carbon atom at the tip of the horn of a rhinoceros behave like a free atom in space? Or does it behave like an atom embedded in a rhinoceros, moving according to the voluntary actions of the rhinoceros? </a:t>
            </a:r>
          </a:p>
        </p:txBody>
      </p:sp>
      <p:sp>
        <p:nvSpPr>
          <p:cNvPr id="9933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ABAB7FF9-CFA6-D54A-9DF1-C5D1E77F6572}" type="datetime1">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9/12/20</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t>Page </a:t>
            </a:r>
            <a:fld id="{49CE7160-1A2A-8742-B371-6D807D25740B}" type="slidenum">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31</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cxnSp>
        <p:nvCxnSpPr>
          <p:cNvPr id="99333" name="Straight Arrow Connector 5"/>
          <p:cNvCxnSpPr>
            <a:cxnSpLocks noChangeShapeType="1"/>
          </p:cNvCxnSpPr>
          <p:nvPr/>
        </p:nvCxnSpPr>
        <p:spPr bwMode="auto">
          <a:xfrm>
            <a:off x="8239919" y="1280369"/>
            <a:ext cx="683419" cy="2508671"/>
          </a:xfrm>
          <a:prstGeom prst="straightConnector1">
            <a:avLst/>
          </a:prstGeom>
          <a:noFill/>
          <a:ln w="57150">
            <a:solidFill>
              <a:srgbClr val="002147"/>
            </a:solidFill>
            <a:round/>
            <a:headEnd/>
            <a:tailEnd type="triangle" w="med" len="med"/>
          </a:ln>
          <a:extLst>
            <a:ext uri="{909E8E84-426E-40DD-AFC4-6F175D3DCCD1}">
              <a14:hiddenFill xmlns:a14="http://schemas.microsoft.com/office/drawing/2010/main">
                <a:noFill/>
              </a14:hiddenFill>
            </a:ext>
          </a:extLst>
        </p:spPr>
      </p:cxnSp>
      <p:sp>
        <p:nvSpPr>
          <p:cNvPr id="10" name="Footer Placeholder 4">
            <a:extLst>
              <a:ext uri="{FF2B5EF4-FFF2-40B4-BE49-F238E27FC236}">
                <a16:creationId xmlns:a16="http://schemas.microsoft.com/office/drawing/2014/main" id="{8A772955-3767-E747-813D-F12C7DCFEC99}"/>
              </a:ext>
            </a:extLst>
          </p:cNvPr>
          <p:cNvSpPr txBox="1">
            <a:spLocks/>
          </p:cNvSpPr>
          <p:nvPr/>
        </p:nvSpPr>
        <p:spPr bwMode="auto">
          <a:xfrm>
            <a:off x="4572000" y="5935291"/>
            <a:ext cx="2088232" cy="578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br>
              <a:rPr lang="en-US" altLang="en-US" sz="1100" dirty="0">
                <a:solidFill>
                  <a:srgbClr val="04183B"/>
                </a:solidFill>
              </a:rPr>
            </a:br>
            <a:r>
              <a:rPr lang="en-US" altLang="en-US" sz="1000" dirty="0">
                <a:solidFill>
                  <a:srgbClr val="04183B"/>
                </a:solidFill>
              </a:rPr>
              <a:t>Source: </a:t>
            </a:r>
            <a:r>
              <a:rPr lang="en-US" altLang="en-US" sz="1000" dirty="0" err="1">
                <a:solidFill>
                  <a:srgbClr val="04183B"/>
                </a:solidFill>
              </a:rPr>
              <a:t>Bigstock</a:t>
            </a:r>
            <a:r>
              <a:rPr lang="en-US" altLang="en-US" sz="1000" dirty="0">
                <a:solidFill>
                  <a:srgbClr val="04183B"/>
                </a:solidFill>
              </a:rPr>
              <a:t> ID: 346069003</a:t>
            </a:r>
            <a:br>
              <a:rPr lang="en-US" altLang="en-US" sz="1000" dirty="0">
                <a:solidFill>
                  <a:srgbClr val="04183B"/>
                </a:solidFill>
              </a:rPr>
            </a:br>
            <a:r>
              <a:rPr lang="en-US" altLang="en-US" sz="1000" dirty="0">
                <a:solidFill>
                  <a:srgbClr val="04183B"/>
                </a:solidFill>
              </a:rPr>
              <a:t>Copyright: </a:t>
            </a:r>
            <a:r>
              <a:rPr lang="en-US" altLang="en-US" sz="1000" dirty="0" err="1">
                <a:solidFill>
                  <a:srgbClr val="04183B"/>
                </a:solidFill>
              </a:rPr>
              <a:t>gan</a:t>
            </a:r>
            <a:r>
              <a:rPr lang="en-US" altLang="en-US" sz="1000" dirty="0">
                <a:solidFill>
                  <a:srgbClr val="04183B"/>
                </a:solidFill>
              </a:rPr>
              <a:t> </a:t>
            </a:r>
            <a:r>
              <a:rPr lang="en-US" altLang="en-US" sz="1000" dirty="0" err="1">
                <a:solidFill>
                  <a:srgbClr val="04183B"/>
                </a:solidFill>
              </a:rPr>
              <a:t>chaonan</a:t>
            </a:r>
            <a:endParaRPr lang="en-US" altLang="en-US" sz="1000" dirty="0">
              <a:solidFill>
                <a:srgbClr val="04183B"/>
              </a:solidFill>
            </a:endParaRPr>
          </a:p>
        </p:txBody>
      </p:sp>
    </p:spTree>
    <p:extLst>
      <p:ext uri="{BB962C8B-B14F-4D97-AF65-F5344CB8AC3E}">
        <p14:creationId xmlns:p14="http://schemas.microsoft.com/office/powerpoint/2010/main" val="200366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287338"/>
            <a:ext cx="7847013" cy="935037"/>
          </a:xfrm>
        </p:spPr>
        <p:txBody>
          <a:bodyPr/>
          <a:lstStyle/>
          <a:p>
            <a:r>
              <a:rPr lang="en-GB" altLang="x-none" dirty="0"/>
              <a:t>The situation today</a:t>
            </a:r>
          </a:p>
        </p:txBody>
      </p:sp>
      <p:sp>
        <p:nvSpPr>
          <p:cNvPr id="41987" name="Content Placeholder 2"/>
          <p:cNvSpPr>
            <a:spLocks noGrp="1"/>
          </p:cNvSpPr>
          <p:nvPr>
            <p:ph idx="1"/>
          </p:nvPr>
        </p:nvSpPr>
        <p:spPr>
          <a:xfrm>
            <a:off x="684213" y="1268412"/>
            <a:ext cx="7631112" cy="4464843"/>
          </a:xfrm>
        </p:spPr>
        <p:txBody>
          <a:bodyPr/>
          <a:lstStyle/>
          <a:p>
            <a:pPr marL="342900" indent="-342900">
              <a:lnSpc>
                <a:spcPct val="100000"/>
              </a:lnSpc>
              <a:spcAft>
                <a:spcPts val="1200"/>
              </a:spcAft>
            </a:pPr>
            <a:r>
              <a:rPr lang="en-GB" altLang="x-none" dirty="0"/>
              <a:t>Belief in determinism is linked to the success of early-modern physics, and it remains true that many systems can be modelled successfully in this way, to a good approximation.</a:t>
            </a:r>
          </a:p>
          <a:p>
            <a:pPr marL="342900" indent="-342900">
              <a:lnSpc>
                <a:spcPct val="100000"/>
              </a:lnSpc>
              <a:spcAft>
                <a:spcPts val="1200"/>
              </a:spcAft>
            </a:pPr>
            <a:r>
              <a:rPr lang="en-GB" altLang="x-none" dirty="0"/>
              <a:t>BUT contemporary physics has also underlined that many other systems cannot be modelled in this way, as a sum of simple deterministic systems. Atoms in snowflakes, or flowers, or animals, behave as parts of these wholes, exhibiting both end-directed behaviour and spontaneity.</a:t>
            </a:r>
          </a:p>
          <a:p>
            <a:pPr marL="342900" indent="-342900">
              <a:lnSpc>
                <a:spcPct val="100000"/>
              </a:lnSpc>
              <a:spcAft>
                <a:spcPts val="1200"/>
              </a:spcAft>
            </a:pPr>
            <a:r>
              <a:rPr lang="en-GB" altLang="x-none" dirty="0"/>
              <a:t>People will no doubt continue to believe in determinism, but such a belief should NOT be treated as one that is ‘determined’ by physics, so that alternatives are impossible. The cosmos is arguably more like a garden than a machine.</a:t>
            </a:r>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3E7BE1B-E914-5544-8AD3-638AABB690C3}" type="datetime1">
              <a:rPr lang="en-US" altLang="x-none" sz="900">
                <a:solidFill>
                  <a:srgbClr val="002147"/>
                </a:solidFill>
              </a:rPr>
              <a:pPr/>
              <a:t>9/12/20</a:t>
            </a:fld>
            <a:endParaRPr lang="en-US" altLang="x-none" sz="900">
              <a:solidFill>
                <a:srgbClr val="002147"/>
              </a:solidFill>
            </a:endParaRP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a:solidFill>
                  <a:srgbClr val="002147"/>
                </a:solidFill>
              </a:rPr>
              <a:t>Page </a:t>
            </a:r>
            <a:fld id="{367EADD1-CF73-774B-B9DF-678BCCA29439}" type="slidenum">
              <a:rPr lang="en-US" altLang="x-none" sz="900">
                <a:solidFill>
                  <a:srgbClr val="002147"/>
                </a:solidFill>
              </a:rPr>
              <a:pPr/>
              <a:t>32</a:t>
            </a:fld>
            <a:endParaRPr lang="en-US" altLang="x-none" sz="900">
              <a:solidFill>
                <a:srgbClr val="002147"/>
              </a:solidFill>
            </a:endParaRPr>
          </a:p>
        </p:txBody>
      </p:sp>
      <p:sp>
        <p:nvSpPr>
          <p:cNvPr id="8" name="Footer Placeholder 4">
            <a:extLst>
              <a:ext uri="{FF2B5EF4-FFF2-40B4-BE49-F238E27FC236}">
                <a16:creationId xmlns:a16="http://schemas.microsoft.com/office/drawing/2014/main" id="{04022C9F-9E34-A745-A7BE-D024D043F4D3}"/>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denying universal determinism</a:t>
            </a:r>
          </a:p>
        </p:txBody>
      </p:sp>
    </p:spTree>
    <p:extLst>
      <p:ext uri="{BB962C8B-B14F-4D97-AF65-F5344CB8AC3E}">
        <p14:creationId xmlns:p14="http://schemas.microsoft.com/office/powerpoint/2010/main" val="1545239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524C851-A919-ED46-81BC-053744622F74}"/>
              </a:ext>
            </a:extLst>
          </p:cNvPr>
          <p:cNvSpPr>
            <a:spLocks noGrp="1" noChangeArrowheads="1"/>
          </p:cNvSpPr>
          <p:nvPr>
            <p:ph type="title"/>
          </p:nvPr>
        </p:nvSpPr>
        <p:spPr/>
        <p:txBody>
          <a:bodyPr/>
          <a:lstStyle/>
          <a:p>
            <a:r>
              <a:rPr lang="en-GB" altLang="en-US" sz="3600" cap="none" dirty="0"/>
              <a:t>Theological determinism?</a:t>
            </a:r>
          </a:p>
        </p:txBody>
      </p:sp>
      <p:sp>
        <p:nvSpPr>
          <p:cNvPr id="55298" name="Date Placeholder 3">
            <a:extLst>
              <a:ext uri="{FF2B5EF4-FFF2-40B4-BE49-F238E27FC236}">
                <a16:creationId xmlns:a16="http://schemas.microsoft.com/office/drawing/2014/main" id="{41ABCAC3-C7CC-134C-827E-CE63C29BF47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1C71AD-7835-974F-81CD-F3336F6FA36F}" type="datetime1">
              <a:rPr lang="en-US" altLang="en-US" sz="900" smtClean="0">
                <a:solidFill>
                  <a:srgbClr val="002147"/>
                </a:solidFill>
              </a:rPr>
              <a:pPr/>
              <a:t>9/12/20</a:t>
            </a:fld>
            <a:endParaRPr lang="en-US" altLang="en-US" sz="900">
              <a:solidFill>
                <a:srgbClr val="002147"/>
              </a:solidFill>
            </a:endParaRPr>
          </a:p>
        </p:txBody>
      </p:sp>
      <p:sp>
        <p:nvSpPr>
          <p:cNvPr id="55300" name="Slide Number Placeholder 5">
            <a:extLst>
              <a:ext uri="{FF2B5EF4-FFF2-40B4-BE49-F238E27FC236}">
                <a16:creationId xmlns:a16="http://schemas.microsoft.com/office/drawing/2014/main" id="{9840F7A3-A207-654D-B4DA-39DD8B36EB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27092BFD-7F59-494E-89CC-E9EFBB245F06}" type="slidenum">
              <a:rPr lang="en-US" altLang="en-US" sz="900" smtClean="0">
                <a:solidFill>
                  <a:srgbClr val="002147"/>
                </a:solidFill>
              </a:rPr>
              <a:pPr/>
              <a:t>33</a:t>
            </a:fld>
            <a:endParaRPr lang="en-US" altLang="en-US" sz="900">
              <a:solidFill>
                <a:srgbClr val="002147"/>
              </a:solidFill>
            </a:endParaRPr>
          </a:p>
        </p:txBody>
      </p:sp>
    </p:spTree>
    <p:extLst>
      <p:ext uri="{BB962C8B-B14F-4D97-AF65-F5344CB8AC3E}">
        <p14:creationId xmlns:p14="http://schemas.microsoft.com/office/powerpoint/2010/main" val="151372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287338"/>
            <a:ext cx="7847013" cy="935037"/>
          </a:xfrm>
        </p:spPr>
        <p:txBody>
          <a:bodyPr/>
          <a:lstStyle/>
          <a:p>
            <a:r>
              <a:rPr lang="en-GB" altLang="x-none" dirty="0"/>
              <a:t>Determinism and theology</a:t>
            </a:r>
          </a:p>
        </p:txBody>
      </p:sp>
      <p:sp>
        <p:nvSpPr>
          <p:cNvPr id="41987" name="Content Placeholder 2"/>
          <p:cNvSpPr>
            <a:spLocks noGrp="1"/>
          </p:cNvSpPr>
          <p:nvPr>
            <p:ph idx="1"/>
          </p:nvPr>
        </p:nvSpPr>
        <p:spPr>
          <a:xfrm>
            <a:off x="684213" y="1268412"/>
            <a:ext cx="7631112" cy="4464843"/>
          </a:xfrm>
        </p:spPr>
        <p:txBody>
          <a:bodyPr/>
          <a:lstStyle/>
          <a:p>
            <a:pPr marL="342900" indent="-342900">
              <a:lnSpc>
                <a:spcPct val="100000"/>
              </a:lnSpc>
              <a:spcAft>
                <a:spcPts val="1200"/>
              </a:spcAft>
            </a:pPr>
            <a:r>
              <a:rPr lang="en-GB" dirty="0"/>
              <a:t>The purported benevolent divine direction of the cosmos and human affairs is often called </a:t>
            </a:r>
            <a:r>
              <a:rPr lang="en-GB" i="1" dirty="0"/>
              <a:t>providence</a:t>
            </a:r>
            <a:r>
              <a:rPr lang="en-GB" dirty="0"/>
              <a:t>, drawn from the Latin </a:t>
            </a:r>
            <a:r>
              <a:rPr lang="en-GB" i="1" dirty="0" err="1"/>
              <a:t>providere</a:t>
            </a:r>
            <a:r>
              <a:rPr lang="en-GB" dirty="0"/>
              <a:t>, meaning to ‘foresee, attend to’.</a:t>
            </a:r>
          </a:p>
          <a:p>
            <a:pPr marL="342900" indent="-342900">
              <a:lnSpc>
                <a:spcPct val="100000"/>
              </a:lnSpc>
              <a:spcAft>
                <a:spcPts val="1200"/>
              </a:spcAft>
            </a:pPr>
            <a:r>
              <a:rPr lang="en-GB" dirty="0"/>
              <a:t>In Christianity, the divine direction of a life towards salvation in heaven is often called </a:t>
            </a:r>
            <a:r>
              <a:rPr lang="en-GB" i="1" dirty="0"/>
              <a:t>predestination</a:t>
            </a:r>
            <a:r>
              <a:rPr lang="en-GB" dirty="0"/>
              <a:t>, from the Latin </a:t>
            </a:r>
            <a:r>
              <a:rPr lang="en-GB" i="1" dirty="0" err="1"/>
              <a:t>praedestinare</a:t>
            </a:r>
            <a:r>
              <a:rPr lang="en-GB" dirty="0"/>
              <a:t>, meaning to ‘make firm beforehand.’</a:t>
            </a:r>
          </a:p>
          <a:p>
            <a:pPr marL="342900" indent="-342900">
              <a:lnSpc>
                <a:spcPct val="100000"/>
              </a:lnSpc>
              <a:spcAft>
                <a:spcPts val="1200"/>
              </a:spcAft>
            </a:pPr>
            <a:r>
              <a:rPr lang="en-GB" dirty="0"/>
              <a:t>At least since the 16</a:t>
            </a:r>
            <a:r>
              <a:rPr lang="en-GB" baseline="30000" dirty="0"/>
              <a:t>th</a:t>
            </a:r>
            <a:r>
              <a:rPr lang="en-GB" dirty="0"/>
              <a:t> century among Christians, there have been some long-standing disputes about predestination. In particular, if God directs a person to heaven, is this an infallible </a:t>
            </a:r>
            <a:r>
              <a:rPr lang="en-GB" b="1" dirty="0"/>
              <a:t>divine determinism</a:t>
            </a:r>
            <a:r>
              <a:rPr lang="en-GB" dirty="0"/>
              <a:t>? In other words, can anything that the person does influence or change this destiny? </a:t>
            </a:r>
          </a:p>
          <a:p>
            <a:pPr marL="342900" indent="-342900">
              <a:lnSpc>
                <a:spcPct val="100000"/>
              </a:lnSpc>
              <a:spcAft>
                <a:spcPts val="1200"/>
              </a:spcAft>
            </a:pPr>
            <a:endParaRPr lang="en-GB" dirty="0"/>
          </a:p>
          <a:p>
            <a:pPr marL="342900" indent="-342900">
              <a:lnSpc>
                <a:spcPct val="100000"/>
              </a:lnSpc>
              <a:spcAft>
                <a:spcPts val="1200"/>
              </a:spcAft>
            </a:pPr>
            <a:endParaRPr lang="en-GB" altLang="x-none" dirty="0"/>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3E7BE1B-E914-5544-8AD3-638AABB690C3}" type="datetime1">
              <a:rPr lang="en-US" altLang="x-none" sz="900">
                <a:solidFill>
                  <a:srgbClr val="002147"/>
                </a:solidFill>
              </a:rPr>
              <a:pPr/>
              <a:t>9/12/20</a:t>
            </a:fld>
            <a:endParaRPr lang="en-US" altLang="x-none" sz="900">
              <a:solidFill>
                <a:srgbClr val="002147"/>
              </a:solidFill>
            </a:endParaRP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a:solidFill>
                  <a:srgbClr val="002147"/>
                </a:solidFill>
              </a:rPr>
              <a:t>Page </a:t>
            </a:r>
            <a:fld id="{367EADD1-CF73-774B-B9DF-678BCCA29439}" type="slidenum">
              <a:rPr lang="en-US" altLang="x-none" sz="900">
                <a:solidFill>
                  <a:srgbClr val="002147"/>
                </a:solidFill>
              </a:rPr>
              <a:pPr/>
              <a:t>34</a:t>
            </a:fld>
            <a:endParaRPr lang="en-US" altLang="x-none" sz="900">
              <a:solidFill>
                <a:srgbClr val="002147"/>
              </a:solidFill>
            </a:endParaRPr>
          </a:p>
        </p:txBody>
      </p:sp>
      <p:sp>
        <p:nvSpPr>
          <p:cNvPr id="7" name="Footer Placeholder 4"/>
          <p:cNvSpPr>
            <a:spLocks noGrp="1"/>
          </p:cNvSpPr>
          <p:nvPr>
            <p:ph type="ftr" sz="quarter" idx="11"/>
          </p:nvPr>
        </p:nvSpPr>
        <p:spPr>
          <a:xfrm>
            <a:off x="6096000"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dirty="0">
                <a:solidFill>
                  <a:srgbClr val="002147"/>
                </a:solidFill>
              </a:rPr>
              <a:t>Theological determinism?</a:t>
            </a:r>
          </a:p>
        </p:txBody>
      </p:sp>
    </p:spTree>
    <p:extLst>
      <p:ext uri="{BB962C8B-B14F-4D97-AF65-F5344CB8AC3E}">
        <p14:creationId xmlns:p14="http://schemas.microsoft.com/office/powerpoint/2010/main" val="449072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287338"/>
            <a:ext cx="7847013" cy="935037"/>
          </a:xfrm>
        </p:spPr>
        <p:txBody>
          <a:bodyPr/>
          <a:lstStyle/>
          <a:p>
            <a:r>
              <a:rPr lang="en-GB" altLang="x-none" dirty="0"/>
              <a:t>The logical problem</a:t>
            </a:r>
          </a:p>
        </p:txBody>
      </p:sp>
      <p:sp>
        <p:nvSpPr>
          <p:cNvPr id="41987" name="Content Placeholder 2"/>
          <p:cNvSpPr>
            <a:spLocks noGrp="1"/>
          </p:cNvSpPr>
          <p:nvPr>
            <p:ph idx="1"/>
          </p:nvPr>
        </p:nvSpPr>
        <p:spPr>
          <a:xfrm>
            <a:off x="684213" y="1268412"/>
            <a:ext cx="7631112" cy="4464843"/>
          </a:xfrm>
        </p:spPr>
        <p:txBody>
          <a:bodyPr/>
          <a:lstStyle/>
          <a:p>
            <a:pPr marL="342900" indent="-342900">
              <a:lnSpc>
                <a:spcPct val="100000"/>
              </a:lnSpc>
              <a:spcAft>
                <a:spcPts val="1200"/>
              </a:spcAft>
            </a:pPr>
            <a:r>
              <a:rPr lang="en-GB" dirty="0"/>
              <a:t>If it is said that there is divine determinism, this preserves belief about the omnipotence of God at the cost of overriding any exercise of free will about one’s ultimate fate.</a:t>
            </a:r>
          </a:p>
          <a:p>
            <a:pPr marL="342900" indent="-342900">
              <a:lnSpc>
                <a:spcPct val="100000"/>
              </a:lnSpc>
              <a:spcAft>
                <a:spcPts val="1200"/>
              </a:spcAft>
            </a:pPr>
            <a:r>
              <a:rPr lang="en-GB" dirty="0"/>
              <a:t>On the other hand, if it said that human beings can and do exercise free will about their ultimate fate, then this appears to place God in a subordinate position. In addition, how can one desire ultimate goodness without already being good? </a:t>
            </a:r>
          </a:p>
          <a:p>
            <a:pPr marL="342900" indent="-342900">
              <a:lnSpc>
                <a:spcPct val="100000"/>
              </a:lnSpc>
              <a:spcAft>
                <a:spcPts val="1200"/>
              </a:spcAft>
            </a:pPr>
            <a:endParaRPr lang="en-GB" dirty="0"/>
          </a:p>
          <a:p>
            <a:pPr marL="342900" indent="-342900">
              <a:lnSpc>
                <a:spcPct val="100000"/>
              </a:lnSpc>
              <a:spcAft>
                <a:spcPts val="1200"/>
              </a:spcAft>
            </a:pPr>
            <a:endParaRPr lang="en-GB" altLang="x-none" dirty="0"/>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3E7BE1B-E914-5544-8AD3-638AABB690C3}" type="datetime1">
              <a:rPr lang="en-US" altLang="x-none" sz="900">
                <a:solidFill>
                  <a:srgbClr val="002147"/>
                </a:solidFill>
              </a:rPr>
              <a:pPr/>
              <a:t>9/12/20</a:t>
            </a:fld>
            <a:endParaRPr lang="en-US" altLang="x-none" sz="900">
              <a:solidFill>
                <a:srgbClr val="002147"/>
              </a:solidFill>
            </a:endParaRP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a:solidFill>
                  <a:srgbClr val="002147"/>
                </a:solidFill>
              </a:rPr>
              <a:t>Page </a:t>
            </a:r>
            <a:fld id="{367EADD1-CF73-774B-B9DF-678BCCA29439}" type="slidenum">
              <a:rPr lang="en-US" altLang="x-none" sz="900">
                <a:solidFill>
                  <a:srgbClr val="002147"/>
                </a:solidFill>
              </a:rPr>
              <a:pPr/>
              <a:t>35</a:t>
            </a:fld>
            <a:endParaRPr lang="en-US" altLang="x-none" sz="900">
              <a:solidFill>
                <a:srgbClr val="002147"/>
              </a:solidFill>
            </a:endParaRPr>
          </a:p>
        </p:txBody>
      </p:sp>
      <p:sp>
        <p:nvSpPr>
          <p:cNvPr id="8" name="Footer Placeholder 4">
            <a:extLst>
              <a:ext uri="{FF2B5EF4-FFF2-40B4-BE49-F238E27FC236}">
                <a16:creationId xmlns:a16="http://schemas.microsoft.com/office/drawing/2014/main" id="{902F0457-9E76-7143-A534-BC5B349076CF}"/>
              </a:ext>
            </a:extLst>
          </p:cNvPr>
          <p:cNvSpPr>
            <a:spLocks noGrp="1"/>
          </p:cNvSpPr>
          <p:nvPr>
            <p:ph type="ftr" sz="quarter" idx="11"/>
          </p:nvPr>
        </p:nvSpPr>
        <p:spPr>
          <a:xfrm>
            <a:off x="6096000"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dirty="0">
                <a:solidFill>
                  <a:srgbClr val="002147"/>
                </a:solidFill>
              </a:rPr>
              <a:t>Theological determinism?</a:t>
            </a:r>
          </a:p>
        </p:txBody>
      </p:sp>
    </p:spTree>
    <p:extLst>
      <p:ext uri="{BB962C8B-B14F-4D97-AF65-F5344CB8AC3E}">
        <p14:creationId xmlns:p14="http://schemas.microsoft.com/office/powerpoint/2010/main" val="72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287338"/>
            <a:ext cx="7847013" cy="935037"/>
          </a:xfrm>
        </p:spPr>
        <p:txBody>
          <a:bodyPr/>
          <a:lstStyle/>
          <a:p>
            <a:r>
              <a:rPr lang="en-GB" altLang="x-none" dirty="0"/>
              <a:t>Finding new perspectives from stories (I)</a:t>
            </a:r>
          </a:p>
        </p:txBody>
      </p:sp>
      <p:sp>
        <p:nvSpPr>
          <p:cNvPr id="41987" name="Content Placeholder 2"/>
          <p:cNvSpPr>
            <a:spLocks noGrp="1"/>
          </p:cNvSpPr>
          <p:nvPr>
            <p:ph idx="1"/>
          </p:nvPr>
        </p:nvSpPr>
        <p:spPr>
          <a:xfrm>
            <a:off x="684213" y="1268412"/>
            <a:ext cx="7631112" cy="4464843"/>
          </a:xfrm>
        </p:spPr>
        <p:txBody>
          <a:bodyPr/>
          <a:lstStyle/>
          <a:p>
            <a:pPr marL="342900" indent="-342900">
              <a:lnSpc>
                <a:spcPct val="100000"/>
              </a:lnSpc>
              <a:spcAft>
                <a:spcPts val="1200"/>
              </a:spcAft>
            </a:pPr>
            <a:r>
              <a:rPr lang="en-GB" dirty="0"/>
              <a:t>One way of trying to resolve this problem is to look at the actual working out of salvation in particular stories. </a:t>
            </a:r>
          </a:p>
          <a:p>
            <a:pPr marL="342900" indent="-342900">
              <a:lnSpc>
                <a:spcPct val="100000"/>
              </a:lnSpc>
              <a:spcAft>
                <a:spcPts val="1200"/>
              </a:spcAft>
            </a:pPr>
            <a:r>
              <a:rPr lang="en-GB" dirty="0"/>
              <a:t>For example, inspired by 1 Corinthians 10:1-4, one can regard the story of the Book of Exodus in the Old Testament as the story of the salvation of souls from Baptism (crossing the Red Sea) to the kingdom of heaven (the Promised Land).</a:t>
            </a:r>
          </a:p>
          <a:p>
            <a:pPr marL="342900" indent="-342900">
              <a:lnSpc>
                <a:spcPct val="100000"/>
              </a:lnSpc>
              <a:spcAft>
                <a:spcPts val="1200"/>
              </a:spcAft>
            </a:pPr>
            <a:r>
              <a:rPr lang="en-GB" dirty="0"/>
              <a:t>All the souls in the account are directed to salvation, which is an extended process taking forty years in the story. Divine action initiates and direct the journey, but the choices of human beings also count decisively. In practice, the majority of people who start the journey do not finish.</a:t>
            </a:r>
          </a:p>
          <a:p>
            <a:pPr marL="342900" indent="-342900">
              <a:lnSpc>
                <a:spcPct val="100000"/>
              </a:lnSpc>
              <a:spcAft>
                <a:spcPts val="1200"/>
              </a:spcAft>
            </a:pPr>
            <a:endParaRPr lang="en-GB" dirty="0"/>
          </a:p>
          <a:p>
            <a:pPr marL="342900" indent="-342900">
              <a:lnSpc>
                <a:spcPct val="100000"/>
              </a:lnSpc>
              <a:spcAft>
                <a:spcPts val="1200"/>
              </a:spcAft>
            </a:pPr>
            <a:endParaRPr lang="en-GB" dirty="0"/>
          </a:p>
          <a:p>
            <a:pPr marL="342900" indent="-342900">
              <a:lnSpc>
                <a:spcPct val="100000"/>
              </a:lnSpc>
              <a:spcAft>
                <a:spcPts val="1200"/>
              </a:spcAft>
            </a:pPr>
            <a:endParaRPr lang="en-GB" altLang="x-none" dirty="0"/>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3E7BE1B-E914-5544-8AD3-638AABB690C3}" type="datetime1">
              <a:rPr lang="en-US" altLang="x-none" sz="900">
                <a:solidFill>
                  <a:srgbClr val="002147"/>
                </a:solidFill>
              </a:rPr>
              <a:pPr/>
              <a:t>9/12/20</a:t>
            </a:fld>
            <a:endParaRPr lang="en-US" altLang="x-none" sz="900">
              <a:solidFill>
                <a:srgbClr val="002147"/>
              </a:solidFill>
            </a:endParaRP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a:solidFill>
                  <a:srgbClr val="002147"/>
                </a:solidFill>
              </a:rPr>
              <a:t>Page </a:t>
            </a:r>
            <a:fld id="{367EADD1-CF73-774B-B9DF-678BCCA29439}" type="slidenum">
              <a:rPr lang="en-US" altLang="x-none" sz="900">
                <a:solidFill>
                  <a:srgbClr val="002147"/>
                </a:solidFill>
              </a:rPr>
              <a:pPr/>
              <a:t>36</a:t>
            </a:fld>
            <a:endParaRPr lang="en-US" altLang="x-none" sz="900">
              <a:solidFill>
                <a:srgbClr val="002147"/>
              </a:solidFill>
            </a:endParaRPr>
          </a:p>
        </p:txBody>
      </p:sp>
      <p:sp>
        <p:nvSpPr>
          <p:cNvPr id="8" name="Footer Placeholder 4">
            <a:extLst>
              <a:ext uri="{FF2B5EF4-FFF2-40B4-BE49-F238E27FC236}">
                <a16:creationId xmlns:a16="http://schemas.microsoft.com/office/drawing/2014/main" id="{6747802E-E0EB-AA4A-8C87-8DE70BC72977}"/>
              </a:ext>
            </a:extLst>
          </p:cNvPr>
          <p:cNvSpPr>
            <a:spLocks noGrp="1"/>
          </p:cNvSpPr>
          <p:nvPr>
            <p:ph type="ftr" sz="quarter" idx="11"/>
          </p:nvPr>
        </p:nvSpPr>
        <p:spPr>
          <a:xfrm>
            <a:off x="6096000"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dirty="0">
                <a:solidFill>
                  <a:srgbClr val="002147"/>
                </a:solidFill>
              </a:rPr>
              <a:t>Theological determinism?</a:t>
            </a:r>
          </a:p>
        </p:txBody>
      </p:sp>
    </p:spTree>
    <p:extLst>
      <p:ext uri="{BB962C8B-B14F-4D97-AF65-F5344CB8AC3E}">
        <p14:creationId xmlns:p14="http://schemas.microsoft.com/office/powerpoint/2010/main" val="2726667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287338"/>
            <a:ext cx="7847013" cy="935037"/>
          </a:xfrm>
        </p:spPr>
        <p:txBody>
          <a:bodyPr/>
          <a:lstStyle/>
          <a:p>
            <a:r>
              <a:rPr lang="en-GB" altLang="x-none" dirty="0"/>
              <a:t>Finding new perspectives from stories (I)</a:t>
            </a:r>
          </a:p>
        </p:txBody>
      </p:sp>
      <p:sp>
        <p:nvSpPr>
          <p:cNvPr id="41987" name="Content Placeholder 2"/>
          <p:cNvSpPr>
            <a:spLocks noGrp="1"/>
          </p:cNvSpPr>
          <p:nvPr>
            <p:ph idx="1"/>
          </p:nvPr>
        </p:nvSpPr>
        <p:spPr>
          <a:xfrm>
            <a:off x="684213" y="1268412"/>
            <a:ext cx="7631112" cy="4464843"/>
          </a:xfrm>
        </p:spPr>
        <p:txBody>
          <a:bodyPr/>
          <a:lstStyle/>
          <a:p>
            <a:pPr marL="342900" indent="-342900">
              <a:lnSpc>
                <a:spcPct val="100000"/>
              </a:lnSpc>
              <a:spcAft>
                <a:spcPts val="1200"/>
              </a:spcAft>
            </a:pPr>
            <a:r>
              <a:rPr lang="en-GB" dirty="0"/>
              <a:t>Another story of salvation is the Parable of the Sower, which is told by Jesus Christ in the New Testament:</a:t>
            </a:r>
            <a:br>
              <a:rPr lang="en-GB" dirty="0"/>
            </a:br>
            <a:br>
              <a:rPr lang="en-GB" dirty="0"/>
            </a:br>
            <a:r>
              <a:rPr lang="en-GB" dirty="0"/>
              <a:t>“A sower went out to sow. And as he sowed, some seeds fell along the path, and the birds came and devoured them. Other seeds fell on rocky ground, where they had not much soil, and immediately they sprang up, since they had no depth of soil, but when the sun rose they were scorched; and since they had no root they withered away. Other seeds fell upon thorns, and the thorns grew up and choked them. Other seeds fell on good soil and brought forth grain, some a hundredfold, some sixty, some thirty.”</a:t>
            </a:r>
          </a:p>
          <a:p>
            <a:pPr marL="0" indent="0" algn="r">
              <a:lnSpc>
                <a:spcPct val="100000"/>
              </a:lnSpc>
              <a:spcAft>
                <a:spcPts val="1200"/>
              </a:spcAft>
              <a:buNone/>
            </a:pPr>
            <a:r>
              <a:rPr lang="en-GB" sz="1600" dirty="0"/>
              <a:t>Matthew 13:1-23. Cf. also Mark 4:1-20 and Luke 8:1-15.</a:t>
            </a:r>
            <a:br>
              <a:rPr lang="en-GB" sz="1600" dirty="0"/>
            </a:br>
            <a:r>
              <a:rPr lang="en-GB" sz="1200" dirty="0"/>
              <a:t>The text here is from Matthew, using the Revised Standard Version translation</a:t>
            </a:r>
          </a:p>
          <a:p>
            <a:pPr marL="342900" indent="-342900">
              <a:lnSpc>
                <a:spcPct val="100000"/>
              </a:lnSpc>
              <a:spcAft>
                <a:spcPts val="1200"/>
              </a:spcAft>
            </a:pPr>
            <a:endParaRPr lang="en-GB" altLang="x-none" dirty="0"/>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3E7BE1B-E914-5544-8AD3-638AABB690C3}" type="datetime1">
              <a:rPr lang="en-US" altLang="x-none" sz="900">
                <a:solidFill>
                  <a:srgbClr val="002147"/>
                </a:solidFill>
              </a:rPr>
              <a:pPr/>
              <a:t>9/12/20</a:t>
            </a:fld>
            <a:endParaRPr lang="en-US" altLang="x-none" sz="900">
              <a:solidFill>
                <a:srgbClr val="002147"/>
              </a:solidFill>
            </a:endParaRP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a:solidFill>
                  <a:srgbClr val="002147"/>
                </a:solidFill>
              </a:rPr>
              <a:t>Page </a:t>
            </a:r>
            <a:fld id="{367EADD1-CF73-774B-B9DF-678BCCA29439}" type="slidenum">
              <a:rPr lang="en-US" altLang="x-none" sz="900">
                <a:solidFill>
                  <a:srgbClr val="002147"/>
                </a:solidFill>
              </a:rPr>
              <a:pPr/>
              <a:t>37</a:t>
            </a:fld>
            <a:endParaRPr lang="en-US" altLang="x-none" sz="900">
              <a:solidFill>
                <a:srgbClr val="002147"/>
              </a:solidFill>
            </a:endParaRPr>
          </a:p>
        </p:txBody>
      </p:sp>
      <p:sp>
        <p:nvSpPr>
          <p:cNvPr id="8" name="Footer Placeholder 4">
            <a:extLst>
              <a:ext uri="{FF2B5EF4-FFF2-40B4-BE49-F238E27FC236}">
                <a16:creationId xmlns:a16="http://schemas.microsoft.com/office/drawing/2014/main" id="{E628A64C-6245-EA46-8337-1A6CB831E0F9}"/>
              </a:ext>
            </a:extLst>
          </p:cNvPr>
          <p:cNvSpPr>
            <a:spLocks noGrp="1"/>
          </p:cNvSpPr>
          <p:nvPr>
            <p:ph type="ftr" sz="quarter" idx="11"/>
          </p:nvPr>
        </p:nvSpPr>
        <p:spPr>
          <a:xfrm>
            <a:off x="6096000"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dirty="0">
                <a:solidFill>
                  <a:srgbClr val="002147"/>
                </a:solidFill>
              </a:rPr>
              <a:t>Theological determinism?</a:t>
            </a:r>
          </a:p>
        </p:txBody>
      </p:sp>
    </p:spTree>
    <p:extLst>
      <p:ext uri="{BB962C8B-B14F-4D97-AF65-F5344CB8AC3E}">
        <p14:creationId xmlns:p14="http://schemas.microsoft.com/office/powerpoint/2010/main" val="3590689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3A151B-B4C7-AF45-8E63-B8BE8CCF85A1}"/>
              </a:ext>
            </a:extLst>
          </p:cNvPr>
          <p:cNvSpPr>
            <a:spLocks noGrp="1"/>
          </p:cNvSpPr>
          <p:nvPr>
            <p:ph type="ftr" sz="quarter" idx="11"/>
          </p:nvPr>
        </p:nvSpPr>
        <p:spPr>
          <a:xfrm>
            <a:off x="4427984" y="6055226"/>
            <a:ext cx="4547592" cy="549374"/>
          </a:xfrm>
        </p:spPr>
        <p:txBody>
          <a:bodyPr/>
          <a:lstStyle/>
          <a:p>
            <a:pPr algn="r">
              <a:defRPr/>
            </a:pPr>
            <a:r>
              <a:rPr lang="en-US" dirty="0">
                <a:solidFill>
                  <a:schemeClr val="bg1"/>
                </a:solidFill>
              </a:rPr>
              <a:t>Source: By Pieter Brueghel the Elder - The </a:t>
            </a:r>
            <a:r>
              <a:rPr lang="en-US" dirty="0" err="1">
                <a:solidFill>
                  <a:schemeClr val="bg1"/>
                </a:solidFill>
              </a:rPr>
              <a:t>Yorck</a:t>
            </a:r>
            <a:r>
              <a:rPr lang="en-US" dirty="0">
                <a:solidFill>
                  <a:schemeClr val="bg1"/>
                </a:solidFill>
              </a:rPr>
              <a:t> Project (2002) 10.000 </a:t>
            </a:r>
            <a:r>
              <a:rPr lang="en-US" dirty="0" err="1">
                <a:solidFill>
                  <a:schemeClr val="bg1"/>
                </a:solidFill>
              </a:rPr>
              <a:t>Meisterwerke</a:t>
            </a:r>
            <a:r>
              <a:rPr lang="en-US" dirty="0">
                <a:solidFill>
                  <a:schemeClr val="bg1"/>
                </a:solidFill>
              </a:rPr>
              <a:t> der </a:t>
            </a:r>
            <a:r>
              <a:rPr lang="en-US" dirty="0" err="1">
                <a:solidFill>
                  <a:schemeClr val="bg1"/>
                </a:solidFill>
              </a:rPr>
              <a:t>Malerei</a:t>
            </a:r>
            <a:r>
              <a:rPr lang="en-US" dirty="0">
                <a:solidFill>
                  <a:schemeClr val="bg1"/>
                </a:solidFill>
              </a:rPr>
              <a:t> (DVD-ROM), distributed by DIRECTMEDIA Publishing GmbH. ISBN: 3936122202, Public Domain, https://</a:t>
            </a:r>
            <a:r>
              <a:rPr lang="en-US" dirty="0" err="1">
                <a:solidFill>
                  <a:schemeClr val="bg1"/>
                </a:solidFill>
              </a:rPr>
              <a:t>commons.wikimedia.org</a:t>
            </a:r>
            <a:r>
              <a:rPr lang="en-US" dirty="0">
                <a:solidFill>
                  <a:schemeClr val="bg1"/>
                </a:solidFill>
              </a:rPr>
              <a:t>/w/</a:t>
            </a:r>
            <a:r>
              <a:rPr lang="en-US" dirty="0" err="1">
                <a:solidFill>
                  <a:schemeClr val="bg1"/>
                </a:solidFill>
              </a:rPr>
              <a:t>index.php?curid</a:t>
            </a:r>
            <a:r>
              <a:rPr lang="en-US" dirty="0">
                <a:solidFill>
                  <a:schemeClr val="bg1"/>
                </a:solidFill>
              </a:rPr>
              <a:t>=148461</a:t>
            </a:r>
          </a:p>
        </p:txBody>
      </p:sp>
      <p:sp>
        <p:nvSpPr>
          <p:cNvPr id="5" name="Title 1">
            <a:extLst>
              <a:ext uri="{FF2B5EF4-FFF2-40B4-BE49-F238E27FC236}">
                <a16:creationId xmlns:a16="http://schemas.microsoft.com/office/drawing/2014/main" id="{594F6F72-FCCA-5345-98A4-EDF882150A14}"/>
              </a:ext>
            </a:extLst>
          </p:cNvPr>
          <p:cNvSpPr txBox="1">
            <a:spLocks/>
          </p:cNvSpPr>
          <p:nvPr/>
        </p:nvSpPr>
        <p:spPr bwMode="auto">
          <a:xfrm>
            <a:off x="685801" y="287338"/>
            <a:ext cx="5110336" cy="54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r>
              <a:rPr lang="en-GB" altLang="x-none" kern="0" dirty="0">
                <a:solidFill>
                  <a:srgbClr val="FFFFFF"/>
                </a:solidFill>
                <a:cs typeface="Arial"/>
              </a:rPr>
              <a:t>The Parable of the Sower</a:t>
            </a:r>
          </a:p>
        </p:txBody>
      </p:sp>
    </p:spTree>
    <p:extLst>
      <p:ext uri="{BB962C8B-B14F-4D97-AF65-F5344CB8AC3E}">
        <p14:creationId xmlns:p14="http://schemas.microsoft.com/office/powerpoint/2010/main" val="2646733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287338"/>
            <a:ext cx="7847013" cy="935037"/>
          </a:xfrm>
        </p:spPr>
        <p:txBody>
          <a:bodyPr/>
          <a:lstStyle/>
          <a:p>
            <a:r>
              <a:rPr lang="en-GB" altLang="x-none" dirty="0"/>
              <a:t>Finding new perspectives from stories (I)</a:t>
            </a:r>
          </a:p>
        </p:txBody>
      </p:sp>
      <p:sp>
        <p:nvSpPr>
          <p:cNvPr id="41987" name="Content Placeholder 2"/>
          <p:cNvSpPr>
            <a:spLocks noGrp="1"/>
          </p:cNvSpPr>
          <p:nvPr>
            <p:ph idx="1"/>
          </p:nvPr>
        </p:nvSpPr>
        <p:spPr>
          <a:xfrm>
            <a:off x="684213" y="1268412"/>
            <a:ext cx="7631112" cy="4464843"/>
          </a:xfrm>
        </p:spPr>
        <p:txBody>
          <a:bodyPr/>
          <a:lstStyle/>
          <a:p>
            <a:pPr marL="342900" indent="-342900">
              <a:lnSpc>
                <a:spcPct val="100000"/>
              </a:lnSpc>
              <a:spcAft>
                <a:spcPts val="1200"/>
              </a:spcAft>
            </a:pPr>
            <a:r>
              <a:rPr lang="en-GB" dirty="0"/>
              <a:t>As in the case of Exodus, this parable is about salvation. The growth of the plants would be absolutely impossible without the divine intervention of sowing the seed.</a:t>
            </a:r>
          </a:p>
          <a:p>
            <a:pPr marL="342900" indent="-342900">
              <a:lnSpc>
                <a:spcPct val="100000"/>
              </a:lnSpc>
              <a:spcAft>
                <a:spcPts val="1200"/>
              </a:spcAft>
            </a:pPr>
            <a:r>
              <a:rPr lang="en-GB" dirty="0"/>
              <a:t>BUT the drama is one in which the state of the ground and hence human responsiveness plays a role. There are unsuccessful as well as successful outcomes.</a:t>
            </a:r>
          </a:p>
          <a:p>
            <a:pPr marL="342900" indent="-342900">
              <a:lnSpc>
                <a:spcPct val="100000"/>
              </a:lnSpc>
              <a:spcAft>
                <a:spcPts val="1200"/>
              </a:spcAft>
            </a:pPr>
            <a:r>
              <a:rPr lang="en-GB" dirty="0"/>
              <a:t>The degrees of fruitfulness also hint at the notion that diverse ground, given the same seed, bears different quantities of fruit, implying also that one’s choices within the Christian life generate diverse blessedness in the kingdom of heaven.</a:t>
            </a:r>
          </a:p>
          <a:p>
            <a:pPr marL="342900" indent="-342900">
              <a:lnSpc>
                <a:spcPct val="100000"/>
              </a:lnSpc>
              <a:spcAft>
                <a:spcPts val="1200"/>
              </a:spcAft>
            </a:pPr>
            <a:endParaRPr lang="en-GB" dirty="0"/>
          </a:p>
          <a:p>
            <a:pPr marL="342900" indent="-342900">
              <a:lnSpc>
                <a:spcPct val="100000"/>
              </a:lnSpc>
              <a:spcAft>
                <a:spcPts val="1200"/>
              </a:spcAft>
            </a:pPr>
            <a:endParaRPr lang="en-GB" dirty="0"/>
          </a:p>
          <a:p>
            <a:pPr marL="342900" indent="-342900">
              <a:lnSpc>
                <a:spcPct val="100000"/>
              </a:lnSpc>
              <a:spcAft>
                <a:spcPts val="1200"/>
              </a:spcAft>
            </a:pPr>
            <a:endParaRPr lang="en-GB" altLang="x-none" dirty="0"/>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3E7BE1B-E914-5544-8AD3-638AABB690C3}" type="datetime1">
              <a:rPr lang="en-US" altLang="x-none" sz="900">
                <a:solidFill>
                  <a:srgbClr val="002147"/>
                </a:solidFill>
              </a:rPr>
              <a:pPr/>
              <a:t>9/12/20</a:t>
            </a:fld>
            <a:endParaRPr lang="en-US" altLang="x-none" sz="900">
              <a:solidFill>
                <a:srgbClr val="002147"/>
              </a:solidFill>
            </a:endParaRP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a:solidFill>
                  <a:srgbClr val="002147"/>
                </a:solidFill>
              </a:rPr>
              <a:t>Page </a:t>
            </a:r>
            <a:fld id="{367EADD1-CF73-774B-B9DF-678BCCA29439}" type="slidenum">
              <a:rPr lang="en-US" altLang="x-none" sz="900">
                <a:solidFill>
                  <a:srgbClr val="002147"/>
                </a:solidFill>
              </a:rPr>
              <a:pPr/>
              <a:t>39</a:t>
            </a:fld>
            <a:endParaRPr lang="en-US" altLang="x-none" sz="900">
              <a:solidFill>
                <a:srgbClr val="002147"/>
              </a:solidFill>
            </a:endParaRPr>
          </a:p>
        </p:txBody>
      </p:sp>
      <p:sp>
        <p:nvSpPr>
          <p:cNvPr id="8" name="Footer Placeholder 4">
            <a:extLst>
              <a:ext uri="{FF2B5EF4-FFF2-40B4-BE49-F238E27FC236}">
                <a16:creationId xmlns:a16="http://schemas.microsoft.com/office/drawing/2014/main" id="{6747802E-E0EB-AA4A-8C87-8DE70BC72977}"/>
              </a:ext>
            </a:extLst>
          </p:cNvPr>
          <p:cNvSpPr>
            <a:spLocks noGrp="1"/>
          </p:cNvSpPr>
          <p:nvPr>
            <p:ph type="ftr" sz="quarter" idx="11"/>
          </p:nvPr>
        </p:nvSpPr>
        <p:spPr>
          <a:xfrm>
            <a:off x="6096000"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dirty="0">
                <a:solidFill>
                  <a:srgbClr val="002147"/>
                </a:solidFill>
              </a:rPr>
              <a:t>Theological determinism?</a:t>
            </a:r>
          </a:p>
        </p:txBody>
      </p:sp>
    </p:spTree>
    <p:extLst>
      <p:ext uri="{BB962C8B-B14F-4D97-AF65-F5344CB8AC3E}">
        <p14:creationId xmlns:p14="http://schemas.microsoft.com/office/powerpoint/2010/main" val="406876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Defining the words and the debate</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3960440"/>
          </a:xfrm>
        </p:spPr>
        <p:txBody>
          <a:bodyPr/>
          <a:lstStyle/>
          <a:p>
            <a:pPr>
              <a:lnSpc>
                <a:spcPct val="100000"/>
              </a:lnSpc>
              <a:spcBef>
                <a:spcPts val="0"/>
              </a:spcBef>
              <a:spcAft>
                <a:spcPts val="1200"/>
              </a:spcAft>
            </a:pPr>
            <a:r>
              <a:rPr lang="en-US" altLang="en-US" b="1" dirty="0">
                <a:cs typeface="Arial" panose="020B0604020202020204" pitchFamily="34" charset="0"/>
              </a:rPr>
              <a:t>Free will </a:t>
            </a:r>
            <a:r>
              <a:rPr lang="en-US" altLang="en-US" dirty="0">
                <a:cs typeface="Arial" panose="020B0604020202020204" pitchFamily="34" charset="0"/>
              </a:rPr>
              <a:t>is a purported human faculty, existence of which implies that at least some of our actions originate with ourselves, in other words we initiate and control them.</a:t>
            </a:r>
          </a:p>
          <a:p>
            <a:pPr>
              <a:lnSpc>
                <a:spcPct val="100000"/>
              </a:lnSpc>
              <a:spcBef>
                <a:spcPts val="0"/>
              </a:spcBef>
              <a:spcAft>
                <a:spcPts val="1200"/>
              </a:spcAft>
            </a:pPr>
            <a:r>
              <a:rPr lang="en-US" altLang="en-US" b="1" dirty="0">
                <a:cs typeface="Arial" panose="020B0604020202020204" pitchFamily="34" charset="0"/>
              </a:rPr>
              <a:t>Determinism</a:t>
            </a:r>
            <a:r>
              <a:rPr lang="en-US" altLang="en-US" dirty="0">
                <a:cs typeface="Arial" panose="020B0604020202020204" pitchFamily="34" charset="0"/>
              </a:rPr>
              <a:t> is the view that everything that happens is fixed, i.e. “determined,” by whatever has already happened.</a:t>
            </a:r>
          </a:p>
          <a:p>
            <a:pPr>
              <a:lnSpc>
                <a:spcPct val="100000"/>
              </a:lnSpc>
              <a:spcBef>
                <a:spcPts val="0"/>
              </a:spcBef>
              <a:spcAft>
                <a:spcPts val="1200"/>
              </a:spcAft>
            </a:pPr>
            <a:r>
              <a:rPr lang="en-US" altLang="en-US" b="1" dirty="0">
                <a:cs typeface="Arial" panose="020B0604020202020204" pitchFamily="34" charset="0"/>
              </a:rPr>
              <a:t>Moral responsibility </a:t>
            </a:r>
            <a:r>
              <a:rPr lang="en-US" altLang="en-US" dirty="0">
                <a:cs typeface="Arial" panose="020B0604020202020204" pitchFamily="34" charset="0"/>
              </a:rPr>
              <a:t>is the view that we can be considered as accountable for what we do. </a:t>
            </a:r>
          </a:p>
          <a:p>
            <a:pPr>
              <a:lnSpc>
                <a:spcPct val="100000"/>
              </a:lnSpc>
              <a:spcBef>
                <a:spcPts val="0"/>
              </a:spcBef>
              <a:spcAft>
                <a:spcPts val="1200"/>
              </a:spcAft>
            </a:pPr>
            <a:r>
              <a:rPr lang="en-US" altLang="en-US" dirty="0">
                <a:cs typeface="Arial" panose="020B0604020202020204" pitchFamily="34" charset="0"/>
              </a:rPr>
              <a:t>There is a long-standing debate about these matters, especially since the rise of early modern science, since determinism appears to conflict with free will and hence moral responsibility.</a:t>
            </a:r>
          </a:p>
          <a:p>
            <a:pPr>
              <a:lnSpc>
                <a:spcPct val="100000"/>
              </a:lnSpc>
              <a:spcBef>
                <a:spcPts val="0"/>
              </a:spcBef>
              <a:spcAft>
                <a:spcPts val="1200"/>
              </a:spcAft>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4</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1569817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287338"/>
            <a:ext cx="7847013" cy="935037"/>
          </a:xfrm>
        </p:spPr>
        <p:txBody>
          <a:bodyPr/>
          <a:lstStyle/>
          <a:p>
            <a:r>
              <a:rPr lang="en-GB" altLang="x-none" dirty="0"/>
              <a:t>Organic metaphors</a:t>
            </a:r>
          </a:p>
        </p:txBody>
      </p:sp>
      <p:sp>
        <p:nvSpPr>
          <p:cNvPr id="41987" name="Content Placeholder 2"/>
          <p:cNvSpPr>
            <a:spLocks noGrp="1"/>
          </p:cNvSpPr>
          <p:nvPr>
            <p:ph idx="1"/>
          </p:nvPr>
        </p:nvSpPr>
        <p:spPr>
          <a:xfrm>
            <a:off x="684213" y="1268412"/>
            <a:ext cx="7631112" cy="4464843"/>
          </a:xfrm>
        </p:spPr>
        <p:txBody>
          <a:bodyPr/>
          <a:lstStyle/>
          <a:p>
            <a:pPr marL="342900" indent="-342900">
              <a:lnSpc>
                <a:spcPct val="100000"/>
              </a:lnSpc>
              <a:spcAft>
                <a:spcPts val="1200"/>
              </a:spcAft>
            </a:pPr>
            <a:r>
              <a:rPr lang="en-GB" dirty="0"/>
              <a:t>As in the case of the shift in models from being machine-like to more organic, perhaps also divine predestination needs to be imagined more in organic rather than formal terms.</a:t>
            </a:r>
          </a:p>
          <a:p>
            <a:pPr marL="342900" indent="-342900">
              <a:lnSpc>
                <a:spcPct val="100000"/>
              </a:lnSpc>
              <a:spcAft>
                <a:spcPts val="1200"/>
              </a:spcAft>
            </a:pPr>
            <a:r>
              <a:rPr lang="en-GB" dirty="0"/>
              <a:t>Both Exodus and the parable of the sower imply that divine action is absolutely primary. But human action also plays a role, especially the need for consent to the divine will.</a:t>
            </a:r>
          </a:p>
          <a:p>
            <a:pPr marL="342900" indent="-342900">
              <a:lnSpc>
                <a:spcPct val="100000"/>
              </a:lnSpc>
              <a:spcAft>
                <a:spcPts val="1200"/>
              </a:spcAft>
            </a:pPr>
            <a:r>
              <a:rPr lang="en-GB" dirty="0"/>
              <a:t>In addition, everyone in both stories is directed to salvation, as implied by the notion of predestination, but not all attain it. In theology, this category is </a:t>
            </a:r>
            <a:r>
              <a:rPr lang="en-GB" b="1" dirty="0"/>
              <a:t>incomplete predestination</a:t>
            </a:r>
            <a:r>
              <a:rPr lang="en-GB" dirty="0"/>
              <a:t>.</a:t>
            </a:r>
          </a:p>
          <a:p>
            <a:pPr marL="342900" indent="-342900">
              <a:lnSpc>
                <a:spcPct val="100000"/>
              </a:lnSpc>
              <a:spcAft>
                <a:spcPts val="1200"/>
              </a:spcAft>
            </a:pPr>
            <a:r>
              <a:rPr lang="en-GB" dirty="0"/>
              <a:t>As a parallel, one can think of the organic metaphor of a plant. All the matter of the plant is directed to its fruitfulness, but plants can still wither or be cut off before bearing fruit.  </a:t>
            </a:r>
          </a:p>
          <a:p>
            <a:pPr marL="342900" indent="-342900">
              <a:lnSpc>
                <a:spcPct val="100000"/>
              </a:lnSpc>
              <a:spcAft>
                <a:spcPts val="1200"/>
              </a:spcAft>
            </a:pPr>
            <a:endParaRPr lang="en-GB" dirty="0"/>
          </a:p>
          <a:p>
            <a:pPr marL="342900" indent="-342900">
              <a:lnSpc>
                <a:spcPct val="100000"/>
              </a:lnSpc>
              <a:spcAft>
                <a:spcPts val="1200"/>
              </a:spcAft>
            </a:pPr>
            <a:endParaRPr lang="en-GB" altLang="x-none" dirty="0"/>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3E7BE1B-E914-5544-8AD3-638AABB690C3}" type="datetime1">
              <a:rPr lang="en-US" altLang="x-none" sz="900">
                <a:solidFill>
                  <a:srgbClr val="002147"/>
                </a:solidFill>
              </a:rPr>
              <a:pPr/>
              <a:t>9/12/20</a:t>
            </a:fld>
            <a:endParaRPr lang="en-US" altLang="x-none" sz="900">
              <a:solidFill>
                <a:srgbClr val="002147"/>
              </a:solidFill>
            </a:endParaRP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a:solidFill>
                  <a:srgbClr val="002147"/>
                </a:solidFill>
              </a:rPr>
              <a:t>Page </a:t>
            </a:r>
            <a:fld id="{367EADD1-CF73-774B-B9DF-678BCCA29439}" type="slidenum">
              <a:rPr lang="en-US" altLang="x-none" sz="900">
                <a:solidFill>
                  <a:srgbClr val="002147"/>
                </a:solidFill>
              </a:rPr>
              <a:pPr/>
              <a:t>40</a:t>
            </a:fld>
            <a:endParaRPr lang="en-US" altLang="x-none" sz="900">
              <a:solidFill>
                <a:srgbClr val="002147"/>
              </a:solidFill>
            </a:endParaRPr>
          </a:p>
        </p:txBody>
      </p:sp>
      <p:sp>
        <p:nvSpPr>
          <p:cNvPr id="8" name="Footer Placeholder 4">
            <a:extLst>
              <a:ext uri="{FF2B5EF4-FFF2-40B4-BE49-F238E27FC236}">
                <a16:creationId xmlns:a16="http://schemas.microsoft.com/office/drawing/2014/main" id="{902F0457-9E76-7143-A534-BC5B349076CF}"/>
              </a:ext>
            </a:extLst>
          </p:cNvPr>
          <p:cNvSpPr>
            <a:spLocks noGrp="1"/>
          </p:cNvSpPr>
          <p:nvPr>
            <p:ph type="ftr" sz="quarter" idx="11"/>
          </p:nvPr>
        </p:nvSpPr>
        <p:spPr>
          <a:xfrm>
            <a:off x="6096000"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dirty="0">
                <a:solidFill>
                  <a:srgbClr val="002147"/>
                </a:solidFill>
              </a:rPr>
              <a:t>Theological determinism?</a:t>
            </a:r>
          </a:p>
        </p:txBody>
      </p:sp>
    </p:spTree>
    <p:extLst>
      <p:ext uri="{BB962C8B-B14F-4D97-AF65-F5344CB8AC3E}">
        <p14:creationId xmlns:p14="http://schemas.microsoft.com/office/powerpoint/2010/main" val="1391781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524C851-A919-ED46-81BC-053744622F74}"/>
              </a:ext>
            </a:extLst>
          </p:cNvPr>
          <p:cNvSpPr>
            <a:spLocks noGrp="1" noChangeArrowheads="1"/>
          </p:cNvSpPr>
          <p:nvPr>
            <p:ph type="title"/>
          </p:nvPr>
        </p:nvSpPr>
        <p:spPr/>
        <p:txBody>
          <a:bodyPr/>
          <a:lstStyle/>
          <a:p>
            <a:r>
              <a:rPr lang="en-GB" altLang="en-US" sz="3600" cap="none" dirty="0"/>
              <a:t>Conclusions</a:t>
            </a:r>
          </a:p>
        </p:txBody>
      </p:sp>
      <p:sp>
        <p:nvSpPr>
          <p:cNvPr id="55298" name="Date Placeholder 3">
            <a:extLst>
              <a:ext uri="{FF2B5EF4-FFF2-40B4-BE49-F238E27FC236}">
                <a16:creationId xmlns:a16="http://schemas.microsoft.com/office/drawing/2014/main" id="{41ABCAC3-C7CC-134C-827E-CE63C29BF47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1C71AD-7835-974F-81CD-F3336F6FA36F}" type="datetime1">
              <a:rPr lang="en-US" altLang="en-US" sz="900" smtClean="0">
                <a:solidFill>
                  <a:srgbClr val="002147"/>
                </a:solidFill>
              </a:rPr>
              <a:pPr/>
              <a:t>9/12/20</a:t>
            </a:fld>
            <a:endParaRPr lang="en-US" altLang="en-US" sz="900">
              <a:solidFill>
                <a:srgbClr val="002147"/>
              </a:solidFill>
            </a:endParaRPr>
          </a:p>
        </p:txBody>
      </p:sp>
      <p:sp>
        <p:nvSpPr>
          <p:cNvPr id="55300" name="Slide Number Placeholder 5">
            <a:extLst>
              <a:ext uri="{FF2B5EF4-FFF2-40B4-BE49-F238E27FC236}">
                <a16:creationId xmlns:a16="http://schemas.microsoft.com/office/drawing/2014/main" id="{9840F7A3-A207-654D-B4DA-39DD8B36EB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27092BFD-7F59-494E-89CC-E9EFBB245F06}" type="slidenum">
              <a:rPr lang="en-US" altLang="en-US" sz="900" smtClean="0">
                <a:solidFill>
                  <a:srgbClr val="002147"/>
                </a:solidFill>
              </a:rPr>
              <a:pPr/>
              <a:t>41</a:t>
            </a:fld>
            <a:endParaRPr lang="en-US" altLang="en-US" sz="900">
              <a:solidFill>
                <a:srgbClr val="002147"/>
              </a:solidFill>
            </a:endParaRPr>
          </a:p>
        </p:txBody>
      </p:sp>
    </p:spTree>
    <p:extLst>
      <p:ext uri="{BB962C8B-B14F-4D97-AF65-F5344CB8AC3E}">
        <p14:creationId xmlns:p14="http://schemas.microsoft.com/office/powerpoint/2010/main" val="4036622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94576A2-3E9A-024F-BADC-78628780B2A6}"/>
              </a:ext>
            </a:extLst>
          </p:cNvPr>
          <p:cNvSpPr>
            <a:spLocks noGrp="1"/>
          </p:cNvSpPr>
          <p:nvPr>
            <p:ph type="title"/>
          </p:nvPr>
        </p:nvSpPr>
        <p:spPr/>
        <p:txBody>
          <a:bodyPr/>
          <a:lstStyle/>
          <a:p>
            <a:r>
              <a:rPr lang="en-GB" altLang="en-US" dirty="0"/>
              <a:t>Concluding remarks</a:t>
            </a:r>
          </a:p>
        </p:txBody>
      </p:sp>
      <p:sp>
        <p:nvSpPr>
          <p:cNvPr id="37891" name="Content Placeholder 1">
            <a:extLst>
              <a:ext uri="{FF2B5EF4-FFF2-40B4-BE49-F238E27FC236}">
                <a16:creationId xmlns:a16="http://schemas.microsoft.com/office/drawing/2014/main" id="{A754EBCF-01B8-BA45-AA1C-085D24E857ED}"/>
              </a:ext>
            </a:extLst>
          </p:cNvPr>
          <p:cNvSpPr>
            <a:spLocks noGrp="1"/>
          </p:cNvSpPr>
          <p:nvPr>
            <p:ph idx="1"/>
          </p:nvPr>
        </p:nvSpPr>
        <p:spPr>
          <a:xfrm>
            <a:off x="685800" y="1196975"/>
            <a:ext cx="7772400" cy="4608513"/>
          </a:xfrm>
        </p:spPr>
        <p:txBody>
          <a:bodyPr/>
          <a:lstStyle/>
          <a:p>
            <a:pPr>
              <a:defRPr/>
            </a:pPr>
            <a:r>
              <a:rPr lang="en-GB" altLang="en-US" dirty="0"/>
              <a:t>Belief in the determinism of the world, encouraged by early modern science, or belief in the theological determinism of God have both seemed to override any role for free will. Allowing a role for free will seems to give rise to impossible problems.</a:t>
            </a:r>
          </a:p>
          <a:p>
            <a:pPr>
              <a:defRPr/>
            </a:pPr>
            <a:r>
              <a:rPr lang="en-GB" altLang="en-US" dirty="0"/>
              <a:t>The underlying problem in both cases may really be a narrow way of imagining the world. If we imagine the world as being like a machine, then only the previous actions of the machine and its designer are important in determining what happens.</a:t>
            </a:r>
          </a:p>
          <a:p>
            <a:pPr>
              <a:defRPr/>
            </a:pPr>
            <a:r>
              <a:rPr lang="en-GB" altLang="en-US" dirty="0"/>
              <a:t>New developments in science and a renewed appreciation of Biblical stories and parables feed our imaginations in different ways. Created beings, like life in a garden, have their own proper causal actions, and divine action can perhaps be better thought of as the work of a gardener than a watch-maker.</a:t>
            </a:r>
          </a:p>
          <a:p>
            <a:pPr>
              <a:defRPr/>
            </a:pPr>
            <a:endParaRPr lang="en-GB" altLang="en-US" dirty="0"/>
          </a:p>
          <a:p>
            <a:pPr>
              <a:defRPr/>
            </a:pPr>
            <a:endParaRPr lang="en-GB" altLang="en-US" dirty="0"/>
          </a:p>
          <a:p>
            <a:pPr>
              <a:defRPr/>
            </a:pPr>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7892" name="Date Placeholder 3">
            <a:extLst>
              <a:ext uri="{FF2B5EF4-FFF2-40B4-BE49-F238E27FC236}">
                <a16:creationId xmlns:a16="http://schemas.microsoft.com/office/drawing/2014/main" id="{AFB823E9-0ADF-DA47-ADD9-CAF04A02C5F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EF9C75-1579-D14B-BE30-A6E0DC7E5E9F}" type="datetime1">
              <a:rPr lang="en-US" altLang="en-US" sz="900" smtClean="0">
                <a:solidFill>
                  <a:srgbClr val="002147"/>
                </a:solidFill>
              </a:rPr>
              <a:pPr/>
              <a:t>9/12/20</a:t>
            </a:fld>
            <a:endParaRPr lang="en-US" altLang="en-US" sz="900">
              <a:solidFill>
                <a:srgbClr val="002147"/>
              </a:solidFill>
            </a:endParaRPr>
          </a:p>
        </p:txBody>
      </p:sp>
      <p:sp>
        <p:nvSpPr>
          <p:cNvPr id="37893" name="Footer Placeholder 4">
            <a:extLst>
              <a:ext uri="{FF2B5EF4-FFF2-40B4-BE49-F238E27FC236}">
                <a16:creationId xmlns:a16="http://schemas.microsoft.com/office/drawing/2014/main" id="{482EC887-2120-2246-9F89-8750D223F5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Conclusions</a:t>
            </a:r>
          </a:p>
        </p:txBody>
      </p:sp>
    </p:spTree>
    <p:extLst>
      <p:ext uri="{BB962C8B-B14F-4D97-AF65-F5344CB8AC3E}">
        <p14:creationId xmlns:p14="http://schemas.microsoft.com/office/powerpoint/2010/main" val="3298136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C05C97E-6F14-0D4F-9404-9C1B3462C065}"/>
              </a:ext>
            </a:extLst>
          </p:cNvPr>
          <p:cNvSpPr>
            <a:spLocks noGrp="1"/>
          </p:cNvSpPr>
          <p:nvPr>
            <p:ph type="title"/>
          </p:nvPr>
        </p:nvSpPr>
        <p:spPr/>
        <p:txBody>
          <a:bodyPr/>
          <a:lstStyle/>
          <a:p>
            <a:r>
              <a:rPr lang="en-GB" altLang="en-US" dirty="0"/>
              <a:t>Further reading and viewing</a:t>
            </a:r>
          </a:p>
        </p:txBody>
      </p:sp>
      <p:sp>
        <p:nvSpPr>
          <p:cNvPr id="40964" name="Date Placeholder 3">
            <a:extLst>
              <a:ext uri="{FF2B5EF4-FFF2-40B4-BE49-F238E27FC236}">
                <a16:creationId xmlns:a16="http://schemas.microsoft.com/office/drawing/2014/main" id="{D07B5A6B-AA6B-744A-9A85-4BBD8EC375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4D97AD-868C-444E-A07A-EAA271DEF02D}" type="datetime1">
              <a:rPr lang="en-US" altLang="en-US" sz="900" smtClean="0">
                <a:solidFill>
                  <a:srgbClr val="002147"/>
                </a:solidFill>
              </a:rPr>
              <a:pPr/>
              <a:t>9/12/20</a:t>
            </a:fld>
            <a:endParaRPr lang="en-US" altLang="en-US" sz="900" dirty="0">
              <a:solidFill>
                <a:srgbClr val="002147"/>
              </a:solidFill>
            </a:endParaRPr>
          </a:p>
        </p:txBody>
      </p:sp>
      <p:sp>
        <p:nvSpPr>
          <p:cNvPr id="40965" name="Footer Placeholder 4">
            <a:extLst>
              <a:ext uri="{FF2B5EF4-FFF2-40B4-BE49-F238E27FC236}">
                <a16:creationId xmlns:a16="http://schemas.microsoft.com/office/drawing/2014/main" id="{E0A8C92F-D839-CA4E-9066-076CF67FA2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Further reading </a:t>
            </a:r>
            <a:br>
              <a:rPr lang="en-US" altLang="en-US" sz="900" dirty="0">
                <a:solidFill>
                  <a:srgbClr val="002147"/>
                </a:solidFill>
              </a:rPr>
            </a:br>
            <a:r>
              <a:rPr lang="en-US" altLang="en-US" sz="900" dirty="0">
                <a:solidFill>
                  <a:srgbClr val="002147"/>
                </a:solidFill>
              </a:rPr>
              <a:t>and viewing</a:t>
            </a:r>
          </a:p>
        </p:txBody>
      </p:sp>
      <p:sp>
        <p:nvSpPr>
          <p:cNvPr id="2" name="Content Placeholder 1">
            <a:extLst>
              <a:ext uri="{FF2B5EF4-FFF2-40B4-BE49-F238E27FC236}">
                <a16:creationId xmlns:a16="http://schemas.microsoft.com/office/drawing/2014/main" id="{C52B9BB9-AF4A-F842-AA1C-C8064671C31A}"/>
              </a:ext>
            </a:extLst>
          </p:cNvPr>
          <p:cNvSpPr>
            <a:spLocks noGrp="1"/>
          </p:cNvSpPr>
          <p:nvPr>
            <p:ph idx="1"/>
          </p:nvPr>
        </p:nvSpPr>
        <p:spPr>
          <a:xfrm>
            <a:off x="685800" y="908720"/>
            <a:ext cx="7772400" cy="4968552"/>
          </a:xfrm>
        </p:spPr>
        <p:txBody>
          <a:bodyPr/>
          <a:lstStyle/>
          <a:p>
            <a:pPr marL="0" indent="0">
              <a:buNone/>
            </a:pPr>
            <a:r>
              <a:rPr lang="en-US" sz="1400" b="1" dirty="0"/>
              <a:t>Short videos (on providence)</a:t>
            </a:r>
          </a:p>
          <a:p>
            <a:pPr marL="0" indent="0">
              <a:lnSpc>
                <a:spcPct val="110000"/>
              </a:lnSpc>
              <a:buNone/>
            </a:pPr>
            <a:r>
              <a:rPr lang="en-GB" sz="1200" dirty="0"/>
              <a:t>3-minute video by the Ian Ramsey Centre:</a:t>
            </a:r>
            <a:br>
              <a:rPr lang="en-GB" sz="1200" dirty="0"/>
            </a:br>
            <a:r>
              <a:rPr lang="en-GB" sz="1200" dirty="0">
                <a:hlinkClick r:id="rId2"/>
              </a:rPr>
              <a:t>https://www.youtube.com/watch?v=Ktz-KVmsKV8</a:t>
            </a:r>
            <a:endParaRPr lang="en-GB" sz="1200" dirty="0"/>
          </a:p>
          <a:p>
            <a:pPr marL="0" indent="0">
              <a:lnSpc>
                <a:spcPct val="110000"/>
              </a:lnSpc>
              <a:buNone/>
            </a:pPr>
            <a:r>
              <a:rPr lang="en-US" sz="1200" dirty="0"/>
              <a:t>1-minute cartoon by the Ian Ramsey Centre, “Albert Explores”:</a:t>
            </a:r>
            <a:br>
              <a:rPr lang="en-US" sz="1200" dirty="0"/>
            </a:br>
            <a:r>
              <a:rPr lang="en-US" sz="1200" dirty="0">
                <a:hlinkClick r:id="rId3"/>
              </a:rPr>
              <a:t>https://www.youtube.com/watch?v=dN9YhngPNGI</a:t>
            </a:r>
            <a:endParaRPr lang="en-US" sz="1200" dirty="0"/>
          </a:p>
          <a:p>
            <a:pPr marL="0" indent="0">
              <a:lnSpc>
                <a:spcPct val="110000"/>
              </a:lnSpc>
              <a:buNone/>
            </a:pPr>
            <a:r>
              <a:rPr lang="en-US" sz="1400" b="1" dirty="0"/>
              <a:t>Bibliography and further reading</a:t>
            </a:r>
            <a:endParaRPr lang="en-US" b="1" dirty="0"/>
          </a:p>
          <a:p>
            <a:pPr marL="0" indent="0">
              <a:lnSpc>
                <a:spcPct val="100000"/>
              </a:lnSpc>
              <a:buNone/>
            </a:pPr>
            <a:r>
              <a:rPr lang="en-GB" sz="1200" dirty="0"/>
              <a:t>Hoefer, Carl, "Causal Determinism", </a:t>
            </a:r>
            <a:r>
              <a:rPr lang="en-GB" sz="1200" i="1" dirty="0"/>
              <a:t>The Stanford </a:t>
            </a:r>
            <a:r>
              <a:rPr lang="en-GB" sz="1200" i="1" dirty="0" err="1"/>
              <a:t>Encyclopedia</a:t>
            </a:r>
            <a:r>
              <a:rPr lang="en-GB" sz="1200" i="1" dirty="0"/>
              <a:t> of Philosophy </a:t>
            </a:r>
            <a:r>
              <a:rPr lang="en-GB" sz="1200" dirty="0"/>
              <a:t>(Spring 2016 Edition), Edward N. </a:t>
            </a:r>
            <a:r>
              <a:rPr lang="en-GB" sz="1200" dirty="0" err="1"/>
              <a:t>Zalta</a:t>
            </a:r>
            <a:r>
              <a:rPr lang="en-GB" sz="1200" dirty="0"/>
              <a:t> (ed.), URL = </a:t>
            </a:r>
            <a:r>
              <a:rPr lang="en-GB" sz="1200" dirty="0">
                <a:hlinkClick r:id="rId4"/>
              </a:rPr>
              <a:t>https://plato.stanford.edu/archives/spr2016/entries/determinism-causal/</a:t>
            </a:r>
            <a:endParaRPr lang="en-GB" sz="1200" dirty="0"/>
          </a:p>
          <a:p>
            <a:pPr marL="0" indent="0">
              <a:lnSpc>
                <a:spcPct val="100000"/>
              </a:lnSpc>
              <a:buNone/>
            </a:pPr>
            <a:r>
              <a:rPr lang="en-GB" sz="1200" dirty="0"/>
              <a:t>Newman, John Henry, ‘A Particular Providence as Revealed in the Gospel’, in Parochial and Plain Sermons, Revised ed. edition (San Francisco: Ignatius Press, 1997), p. vol. 3, sermon 9.</a:t>
            </a:r>
            <a:br>
              <a:rPr lang="en-GB" sz="1200" dirty="0"/>
            </a:br>
            <a:r>
              <a:rPr lang="en-GB" sz="1200" dirty="0">
                <a:hlinkClick r:id="rId5"/>
              </a:rPr>
              <a:t>http://www.newmanreader.org/works/parochial/volume3/sermon9.html</a:t>
            </a:r>
            <a:endParaRPr lang="en-GB" sz="1200" dirty="0"/>
          </a:p>
          <a:p>
            <a:pPr marL="0" indent="0">
              <a:lnSpc>
                <a:spcPct val="100000"/>
              </a:lnSpc>
              <a:buNone/>
            </a:pPr>
            <a:endParaRPr lang="en-GB" sz="1200" dirty="0"/>
          </a:p>
        </p:txBody>
      </p:sp>
    </p:spTree>
    <p:extLst>
      <p:ext uri="{BB962C8B-B14F-4D97-AF65-F5344CB8AC3E}">
        <p14:creationId xmlns:p14="http://schemas.microsoft.com/office/powerpoint/2010/main" val="323820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7336AA40-ACC4-FA41-B508-24A97BB88009}"/>
              </a:ext>
            </a:extLst>
          </p:cNvPr>
          <p:cNvSpPr>
            <a:spLocks noChangeArrowheads="1"/>
          </p:cNvSpPr>
          <p:nvPr/>
        </p:nvSpPr>
        <p:spPr bwMode="auto">
          <a:xfrm>
            <a:off x="6156176" y="6021288"/>
            <a:ext cx="2762493" cy="648072"/>
          </a:xfrm>
          <a:prstGeom prst="rect">
            <a:avLst/>
          </a:prstGeom>
          <a:solidFill>
            <a:srgbClr val="01368D">
              <a:alpha val="75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r" defTabSz="914400" rtl="0" eaLnBrk="1" fontAlgn="base" latinLnBrk="0" hangingPunct="1">
              <a:lnSpc>
                <a:spcPct val="100000"/>
              </a:lnSpc>
              <a:spcBef>
                <a:spcPts val="600"/>
              </a:spcBef>
              <a:spcAft>
                <a:spcPts val="600"/>
              </a:spcAft>
              <a:buClrTx/>
              <a:buSzTx/>
              <a:buFontTx/>
              <a:buNone/>
              <a:tabLst/>
              <a:defRPr/>
            </a:pPr>
            <a:r>
              <a:rPr kumimoji="0" lang="en-US" altLang="en-US" sz="1200" b="0" i="1" u="none" strike="noStrike" kern="1200" cap="none" spc="0" normalizeH="0" baseline="0" noProof="0" dirty="0">
                <a:ln>
                  <a:noFill/>
                </a:ln>
                <a:solidFill>
                  <a:srgbClr val="FFFFFF"/>
                </a:solidFill>
                <a:effectLst/>
                <a:uLnTx/>
                <a:uFillTx/>
                <a:ea typeface="+mn-ea"/>
                <a:cs typeface="Arial" panose="020B0604020202020204" pitchFamily="34" charset="0"/>
              </a:rPr>
              <a:t>Adam and Eve in the Garden of Eden </a:t>
            </a:r>
            <a:br>
              <a:rPr kumimoji="0" lang="en-US" altLang="en-US" sz="1200" b="0" i="1" u="none" strike="noStrike" kern="1200" cap="none" spc="0" normalizeH="0" baseline="0" noProof="0" dirty="0">
                <a:ln>
                  <a:noFill/>
                </a:ln>
                <a:solidFill>
                  <a:srgbClr val="FFFFFF"/>
                </a:solidFill>
                <a:effectLst/>
                <a:uLnTx/>
                <a:uFillTx/>
                <a:ea typeface="+mn-ea"/>
                <a:cs typeface="Arial" panose="020B0604020202020204" pitchFamily="34" charset="0"/>
              </a:rPr>
            </a:br>
            <a:r>
              <a:rPr kumimoji="0" lang="en-US" altLang="en-US" sz="1200" b="0" i="0" u="none" strike="noStrike" kern="1200" cap="none" spc="0" normalizeH="0" baseline="0" noProof="0" dirty="0">
                <a:ln>
                  <a:noFill/>
                </a:ln>
                <a:solidFill>
                  <a:srgbClr val="FFFFFF"/>
                </a:solidFill>
                <a:effectLst/>
                <a:uLnTx/>
                <a:uFillTx/>
                <a:ea typeface="+mn-ea"/>
                <a:cs typeface="Arial" panose="020B0604020202020204" pitchFamily="34" charset="0"/>
              </a:rPr>
              <a:t>by Jan Brueghel the Elder</a:t>
            </a:r>
            <a:br>
              <a:rPr kumimoji="0" lang="en-US" altLang="en-US" sz="1200" b="0" i="0" u="none" strike="noStrike" kern="1200" cap="none" spc="0" normalizeH="0" baseline="0" noProof="0" dirty="0">
                <a:ln>
                  <a:noFill/>
                </a:ln>
                <a:solidFill>
                  <a:srgbClr val="FFFFFF"/>
                </a:solidFill>
                <a:effectLst/>
                <a:uLnTx/>
                <a:uFillTx/>
                <a:ea typeface="+mn-ea"/>
                <a:cs typeface="Arial" panose="020B0604020202020204" pitchFamily="34" charset="0"/>
              </a:rPr>
            </a:br>
            <a:r>
              <a:rPr kumimoji="0" lang="en-US" altLang="en-US" sz="800" b="0" i="0" u="none" strike="noStrike" kern="1200" cap="none" spc="0" normalizeH="0" baseline="0" noProof="0" dirty="0">
                <a:ln>
                  <a:noFill/>
                </a:ln>
                <a:solidFill>
                  <a:srgbClr val="FFFFFF"/>
                </a:solidFill>
                <a:effectLst/>
                <a:uLnTx/>
                <a:uFillTx/>
                <a:ea typeface="+mn-ea"/>
                <a:cs typeface="Arial" panose="020B0604020202020204" pitchFamily="34" charset="0"/>
              </a:rPr>
              <a:t>(Source: Public domain) </a:t>
            </a:r>
          </a:p>
        </p:txBody>
      </p:sp>
      <p:sp>
        <p:nvSpPr>
          <p:cNvPr id="5" name="Title 1">
            <a:extLst>
              <a:ext uri="{FF2B5EF4-FFF2-40B4-BE49-F238E27FC236}">
                <a16:creationId xmlns:a16="http://schemas.microsoft.com/office/drawing/2014/main" id="{7282FBA8-1EA3-1445-BAB4-E40611971CFA}"/>
              </a:ext>
            </a:extLst>
          </p:cNvPr>
          <p:cNvSpPr txBox="1">
            <a:spLocks/>
          </p:cNvSpPr>
          <p:nvPr/>
        </p:nvSpPr>
        <p:spPr bwMode="auto">
          <a:xfrm>
            <a:off x="685801" y="287338"/>
            <a:ext cx="5110336" cy="155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pPr marL="0" marR="0" lvl="0" indent="0" algn="l" defTabSz="914400" rtl="0" eaLnBrk="0" fontAlgn="base" latinLnBrk="0" hangingPunct="0">
              <a:lnSpc>
                <a:spcPts val="3700"/>
              </a:lnSpc>
              <a:spcBef>
                <a:spcPct val="0"/>
              </a:spcBef>
              <a:spcAft>
                <a:spcPct val="0"/>
              </a:spcAft>
              <a:buClrTx/>
              <a:buSzTx/>
              <a:buFontTx/>
              <a:buNone/>
              <a:tabLst/>
              <a:defRPr/>
            </a:pPr>
            <a:r>
              <a:rPr kumimoji="0" lang="en-GB" altLang="x-none" sz="3200" b="0" i="0" u="none" strike="noStrike" kern="0" cap="none" spc="0" normalizeH="0" baseline="0" noProof="0" dirty="0">
                <a:ln>
                  <a:noFill/>
                </a:ln>
                <a:solidFill>
                  <a:srgbClr val="FFFFFF"/>
                </a:solidFill>
                <a:effectLst/>
                <a:uLnTx/>
                <a:uFillTx/>
                <a:latin typeface="Arial"/>
                <a:ea typeface="ＭＳ Ｐゴシック"/>
              </a:rPr>
              <a:t>Creation: more like a garden than a machine? Treat it responsibly</a:t>
            </a:r>
          </a:p>
        </p:txBody>
      </p:sp>
    </p:spTree>
    <p:extLst>
      <p:ext uri="{BB962C8B-B14F-4D97-AF65-F5344CB8AC3E}">
        <p14:creationId xmlns:p14="http://schemas.microsoft.com/office/powerpoint/2010/main" val="3573831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3" name="Date Placeholder 3">
            <a:extLst>
              <a:ext uri="{FF2B5EF4-FFF2-40B4-BE49-F238E27FC236}">
                <a16:creationId xmlns:a16="http://schemas.microsoft.com/office/drawing/2014/main" id="{0DA2D858-7918-1446-B716-A182A641D79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29142F13-E68F-F24A-AF54-167474247DE3}" type="datetime4">
              <a:rPr kumimoji="0" lang="en-US" altLang="en-US" sz="900" b="0" i="0" u="none" strike="noStrike" kern="1200" cap="none" spc="0" normalizeH="0" baseline="0" noProof="0" smtClean="0">
                <a:ln>
                  <a:noFill/>
                </a:ln>
                <a:solidFill>
                  <a:srgbClr val="002147"/>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ts val="1200"/>
                </a:lnSpc>
                <a:spcBef>
                  <a:spcPct val="0"/>
                </a:spcBef>
                <a:spcAft>
                  <a:spcPct val="0"/>
                </a:spcAft>
                <a:buClrTx/>
                <a:buSzTx/>
                <a:buFontTx/>
                <a:buNone/>
                <a:tabLst/>
                <a:defRPr/>
              </a:pPr>
              <a:t>September 12, 2020</a:t>
            </a:fld>
            <a:endPar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endParaRPr>
          </a:p>
        </p:txBody>
      </p:sp>
      <p:sp>
        <p:nvSpPr>
          <p:cNvPr id="5125" name="Slide Number Placeholder 5">
            <a:extLst>
              <a:ext uri="{FF2B5EF4-FFF2-40B4-BE49-F238E27FC236}">
                <a16:creationId xmlns:a16="http://schemas.microsoft.com/office/drawing/2014/main" id="{E1F52684-26E0-1C4C-9B60-60A52CF1A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rPr>
              <a:t>Page </a:t>
            </a:r>
            <a:fld id="{1DF3781C-7E86-004C-AEC8-32B2ED701D7B}" type="slidenum">
              <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ts val="1200"/>
                </a:lnSpc>
                <a:spcBef>
                  <a:spcPct val="0"/>
                </a:spcBef>
                <a:spcAft>
                  <a:spcPct val="0"/>
                </a:spcAft>
                <a:buClrTx/>
                <a:buSzTx/>
                <a:buFontTx/>
                <a:buNone/>
                <a:tabLst/>
                <a:defRPr/>
              </a:pPr>
              <a:t>45</a:t>
            </a:fld>
            <a:endPar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044B0656-C30F-5E40-A854-1D147CA1EE5A}"/>
              </a:ext>
            </a:extLst>
          </p:cNvPr>
          <p:cNvSpPr>
            <a:spLocks noGrp="1"/>
          </p:cNvSpPr>
          <p:nvPr>
            <p:ph idx="1"/>
          </p:nvPr>
        </p:nvSpPr>
        <p:spPr>
          <a:xfrm>
            <a:off x="685800" y="3789040"/>
            <a:ext cx="7772400" cy="1837060"/>
          </a:xfrm>
        </p:spPr>
        <p:txBody>
          <a:bodyPr/>
          <a:lstStyle/>
          <a:p>
            <a:pPr marL="0" indent="0" algn="ctr">
              <a:buNone/>
            </a:pPr>
            <a:r>
              <a:rPr lang="en-US" sz="1800" dirty="0"/>
              <a:t>This publication was made possible through the support of a grant from Templeton World Charity Foundation, Inc. The opinions expressed in this publication are those of the authors and do not necessarily reflect the views of Templeton World Charity Foundation, Inc.</a:t>
            </a:r>
          </a:p>
        </p:txBody>
      </p:sp>
      <p:pic>
        <p:nvPicPr>
          <p:cNvPr id="4" name="Picture 3" descr="A picture containing drawing&#10;&#10;Description automatically generated">
            <a:extLst>
              <a:ext uri="{FF2B5EF4-FFF2-40B4-BE49-F238E27FC236}">
                <a16:creationId xmlns:a16="http://schemas.microsoft.com/office/drawing/2014/main" id="{2B683215-8AB9-A745-90FE-86DEC9C12F6B}"/>
              </a:ext>
            </a:extLst>
          </p:cNvPr>
          <p:cNvPicPr>
            <a:picLocks noChangeAspect="1"/>
          </p:cNvPicPr>
          <p:nvPr/>
        </p:nvPicPr>
        <p:blipFill>
          <a:blip r:embed="rId2"/>
          <a:stretch>
            <a:fillRect/>
          </a:stretch>
        </p:blipFill>
        <p:spPr>
          <a:xfrm>
            <a:off x="2631564" y="1251252"/>
            <a:ext cx="3880871" cy="2021721"/>
          </a:xfrm>
          <a:prstGeom prst="rect">
            <a:avLst/>
          </a:prstGeom>
        </p:spPr>
      </p:pic>
    </p:spTree>
    <p:extLst>
      <p:ext uri="{BB962C8B-B14F-4D97-AF65-F5344CB8AC3E}">
        <p14:creationId xmlns:p14="http://schemas.microsoft.com/office/powerpoint/2010/main" val="27906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a:extLst>
              <a:ext uri="{FF2B5EF4-FFF2-40B4-BE49-F238E27FC236}">
                <a16:creationId xmlns:a16="http://schemas.microsoft.com/office/drawing/2014/main" id="{B46F5C80-4821-7942-BC48-B9491CCFC337}"/>
              </a:ext>
            </a:extLst>
          </p:cNvPr>
          <p:cNvSpPr/>
          <p:nvPr/>
        </p:nvSpPr>
        <p:spPr bwMode="auto">
          <a:xfrm>
            <a:off x="3280116" y="4509120"/>
            <a:ext cx="2492636" cy="960773"/>
          </a:xfrm>
          <a:prstGeom prst="roundRect">
            <a:avLst/>
          </a:prstGeom>
          <a:solidFill>
            <a:srgbClr val="C5D2E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spcBef>
                <a:spcPct val="50000"/>
              </a:spcBef>
            </a:pPr>
            <a:r>
              <a:rPr lang="en-US" altLang="en-US" sz="1800" dirty="0"/>
              <a:t>(B) Compatibilism:</a:t>
            </a:r>
            <a:br>
              <a:rPr lang="en-US" altLang="en-US" sz="1800" dirty="0"/>
            </a:br>
            <a:r>
              <a:rPr lang="en-US" altLang="en-US" sz="1800" b="1" dirty="0"/>
              <a:t>Free will is </a:t>
            </a:r>
            <a:br>
              <a:rPr lang="en-US" altLang="en-US" sz="1800" b="1" dirty="0"/>
            </a:br>
            <a:r>
              <a:rPr lang="en-US" altLang="en-US" sz="1800" b="1" dirty="0"/>
              <a:t>possible</a:t>
            </a:r>
          </a:p>
        </p:txBody>
      </p:sp>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main views</a:t>
            </a:r>
            <a:br>
              <a:rPr lang="en-GB" altLang="en-US" dirty="0"/>
            </a:br>
            <a:r>
              <a:rPr lang="en-GB" altLang="en-US" dirty="0"/>
              <a:t>in the debate</a:t>
            </a:r>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5</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
        <p:nvSpPr>
          <p:cNvPr id="13" name="Line 8">
            <a:extLst>
              <a:ext uri="{FF2B5EF4-FFF2-40B4-BE49-F238E27FC236}">
                <a16:creationId xmlns:a16="http://schemas.microsoft.com/office/drawing/2014/main" id="{876F69F2-96EC-1B44-967E-57BF06182C40}"/>
              </a:ext>
            </a:extLst>
          </p:cNvPr>
          <p:cNvSpPr>
            <a:spLocks noChangeShapeType="1"/>
          </p:cNvSpPr>
          <p:nvPr/>
        </p:nvSpPr>
        <p:spPr bwMode="auto">
          <a:xfrm flipH="1">
            <a:off x="3158442" y="2093559"/>
            <a:ext cx="2" cy="824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
            <a:extLst>
              <a:ext uri="{FF2B5EF4-FFF2-40B4-BE49-F238E27FC236}">
                <a16:creationId xmlns:a16="http://schemas.microsoft.com/office/drawing/2014/main" id="{9E675EFD-54F8-644F-9BF3-3FD64EAFCB8C}"/>
              </a:ext>
            </a:extLst>
          </p:cNvPr>
          <p:cNvSpPr>
            <a:spLocks noChangeShapeType="1"/>
          </p:cNvSpPr>
          <p:nvPr/>
        </p:nvSpPr>
        <p:spPr bwMode="auto">
          <a:xfrm flipH="1">
            <a:off x="5211081" y="3518705"/>
            <a:ext cx="1" cy="990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2">
            <a:extLst>
              <a:ext uri="{FF2B5EF4-FFF2-40B4-BE49-F238E27FC236}">
                <a16:creationId xmlns:a16="http://schemas.microsoft.com/office/drawing/2014/main" id="{652914F9-67C9-8B4F-BD20-4C98B0C88EF7}"/>
              </a:ext>
            </a:extLst>
          </p:cNvPr>
          <p:cNvSpPr>
            <a:spLocks noChangeShapeType="1"/>
          </p:cNvSpPr>
          <p:nvPr/>
        </p:nvSpPr>
        <p:spPr bwMode="auto">
          <a:xfrm>
            <a:off x="1105807" y="3518706"/>
            <a:ext cx="4105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4">
            <a:extLst>
              <a:ext uri="{FF2B5EF4-FFF2-40B4-BE49-F238E27FC236}">
                <a16:creationId xmlns:a16="http://schemas.microsoft.com/office/drawing/2014/main" id="{8A5D6F3B-C53C-1A48-B146-1DCB6573B6A0}"/>
              </a:ext>
            </a:extLst>
          </p:cNvPr>
          <p:cNvSpPr>
            <a:spLocks noChangeShapeType="1"/>
          </p:cNvSpPr>
          <p:nvPr/>
        </p:nvSpPr>
        <p:spPr bwMode="auto">
          <a:xfrm>
            <a:off x="7286122" y="2089305"/>
            <a:ext cx="0" cy="2419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5">
            <a:extLst>
              <a:ext uri="{FF2B5EF4-FFF2-40B4-BE49-F238E27FC236}">
                <a16:creationId xmlns:a16="http://schemas.microsoft.com/office/drawing/2014/main" id="{F36985BF-8658-FF4C-8DC9-B2D4F8A8F3B9}"/>
              </a:ext>
            </a:extLst>
          </p:cNvPr>
          <p:cNvSpPr>
            <a:spLocks noChangeShapeType="1"/>
          </p:cNvSpPr>
          <p:nvPr/>
        </p:nvSpPr>
        <p:spPr bwMode="auto">
          <a:xfrm>
            <a:off x="5240094" y="1071444"/>
            <a:ext cx="0" cy="4968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Diamond 34">
            <a:extLst>
              <a:ext uri="{FF2B5EF4-FFF2-40B4-BE49-F238E27FC236}">
                <a16:creationId xmlns:a16="http://schemas.microsoft.com/office/drawing/2014/main" id="{09938E9C-7B1F-3942-8A70-0E6B882D6A16}"/>
              </a:ext>
            </a:extLst>
          </p:cNvPr>
          <p:cNvSpPr/>
          <p:nvPr/>
        </p:nvSpPr>
        <p:spPr bwMode="auto">
          <a:xfrm>
            <a:off x="1431425" y="2811438"/>
            <a:ext cx="3454041" cy="1414536"/>
          </a:xfrm>
          <a:prstGeom prst="diamond">
            <a:avLst/>
          </a:prstGeom>
          <a:solidFill>
            <a:srgbClr val="C5D2E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Is determinism compatible with free will?</a:t>
            </a:r>
          </a:p>
        </p:txBody>
      </p:sp>
      <p:sp>
        <p:nvSpPr>
          <p:cNvPr id="45" name="Rounded Rectangle 44">
            <a:extLst>
              <a:ext uri="{FF2B5EF4-FFF2-40B4-BE49-F238E27FC236}">
                <a16:creationId xmlns:a16="http://schemas.microsoft.com/office/drawing/2014/main" id="{38C4FA3E-8663-7D4D-AE9D-245E13D3A1BB}"/>
              </a:ext>
            </a:extLst>
          </p:cNvPr>
          <p:cNvSpPr/>
          <p:nvPr/>
        </p:nvSpPr>
        <p:spPr bwMode="auto">
          <a:xfrm>
            <a:off x="520428" y="4509120"/>
            <a:ext cx="2492636" cy="960773"/>
          </a:xfrm>
          <a:prstGeom prst="roundRect">
            <a:avLst/>
          </a:prstGeom>
          <a:solidFill>
            <a:srgbClr val="C5D2E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spcBef>
                <a:spcPct val="50000"/>
              </a:spcBef>
            </a:pPr>
            <a:r>
              <a:rPr lang="en-US" altLang="en-US" sz="1800" dirty="0"/>
              <a:t>(A) Incompatibilism:</a:t>
            </a:r>
            <a:br>
              <a:rPr lang="en-US" altLang="en-US" sz="1800" dirty="0"/>
            </a:br>
            <a:r>
              <a:rPr lang="en-US" altLang="en-US" sz="1800" b="1" dirty="0"/>
              <a:t>Free will is impossible</a:t>
            </a:r>
          </a:p>
        </p:txBody>
      </p:sp>
      <p:sp>
        <p:nvSpPr>
          <p:cNvPr id="46" name="Rounded Rectangle 45">
            <a:extLst>
              <a:ext uri="{FF2B5EF4-FFF2-40B4-BE49-F238E27FC236}">
                <a16:creationId xmlns:a16="http://schemas.microsoft.com/office/drawing/2014/main" id="{9BEC04B7-774A-8841-9121-0197C1680445}"/>
              </a:ext>
            </a:extLst>
          </p:cNvPr>
          <p:cNvSpPr/>
          <p:nvPr/>
        </p:nvSpPr>
        <p:spPr bwMode="auto">
          <a:xfrm>
            <a:off x="6039804" y="4509120"/>
            <a:ext cx="2492636" cy="960773"/>
          </a:xfrm>
          <a:prstGeom prst="roundRect">
            <a:avLst/>
          </a:prstGeom>
          <a:solidFill>
            <a:srgbClr val="C5D2E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spcBef>
                <a:spcPct val="50000"/>
              </a:spcBef>
            </a:pPr>
            <a:br>
              <a:rPr lang="en-US" altLang="en-US" sz="1800" dirty="0"/>
            </a:br>
            <a:r>
              <a:rPr lang="en-US" altLang="en-US" sz="1800" dirty="0"/>
              <a:t>(C) </a:t>
            </a:r>
            <a:r>
              <a:rPr lang="en-US" altLang="en-US" sz="1800" b="1" dirty="0"/>
              <a:t>Free will is possible</a:t>
            </a:r>
            <a:br>
              <a:rPr lang="en-US" altLang="en-US" sz="1800" dirty="0"/>
            </a:br>
            <a:endParaRPr lang="en-US" altLang="en-US" sz="1800" dirty="0"/>
          </a:p>
        </p:txBody>
      </p:sp>
      <p:sp>
        <p:nvSpPr>
          <p:cNvPr id="47" name="Line 9">
            <a:extLst>
              <a:ext uri="{FF2B5EF4-FFF2-40B4-BE49-F238E27FC236}">
                <a16:creationId xmlns:a16="http://schemas.microsoft.com/office/drawing/2014/main" id="{042596A5-9A4B-CC4F-8B9F-DF49E2AD50CE}"/>
              </a:ext>
            </a:extLst>
          </p:cNvPr>
          <p:cNvSpPr>
            <a:spLocks noChangeShapeType="1"/>
          </p:cNvSpPr>
          <p:nvPr/>
        </p:nvSpPr>
        <p:spPr bwMode="auto">
          <a:xfrm flipH="1">
            <a:off x="1080567" y="3518705"/>
            <a:ext cx="1" cy="990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7">
            <a:extLst>
              <a:ext uri="{FF2B5EF4-FFF2-40B4-BE49-F238E27FC236}">
                <a16:creationId xmlns:a16="http://schemas.microsoft.com/office/drawing/2014/main" id="{54101CCF-74DE-1147-92F0-D686E852E92E}"/>
              </a:ext>
            </a:extLst>
          </p:cNvPr>
          <p:cNvSpPr>
            <a:spLocks noChangeShapeType="1"/>
          </p:cNvSpPr>
          <p:nvPr/>
        </p:nvSpPr>
        <p:spPr bwMode="auto">
          <a:xfrm>
            <a:off x="3194066" y="2089305"/>
            <a:ext cx="4092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Diamond 2">
            <a:extLst>
              <a:ext uri="{FF2B5EF4-FFF2-40B4-BE49-F238E27FC236}">
                <a16:creationId xmlns:a16="http://schemas.microsoft.com/office/drawing/2014/main" id="{586E294D-F79A-9A47-93ED-54C6EC8DB950}"/>
              </a:ext>
            </a:extLst>
          </p:cNvPr>
          <p:cNvSpPr/>
          <p:nvPr/>
        </p:nvSpPr>
        <p:spPr bwMode="auto">
          <a:xfrm>
            <a:off x="3491880" y="1388107"/>
            <a:ext cx="3454041" cy="1414536"/>
          </a:xfrm>
          <a:prstGeom prst="diamond">
            <a:avLst/>
          </a:prstGeom>
          <a:solidFill>
            <a:srgbClr val="C5D2E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Is the cosmos deterministic?</a:t>
            </a:r>
          </a:p>
        </p:txBody>
      </p:sp>
      <p:sp>
        <p:nvSpPr>
          <p:cNvPr id="7" name="TextBox 6">
            <a:extLst>
              <a:ext uri="{FF2B5EF4-FFF2-40B4-BE49-F238E27FC236}">
                <a16:creationId xmlns:a16="http://schemas.microsoft.com/office/drawing/2014/main" id="{627DE667-D010-A64F-AEA3-16CABCC80394}"/>
              </a:ext>
            </a:extLst>
          </p:cNvPr>
          <p:cNvSpPr txBox="1"/>
          <p:nvPr/>
        </p:nvSpPr>
        <p:spPr>
          <a:xfrm>
            <a:off x="2808827" y="1678827"/>
            <a:ext cx="699230" cy="400110"/>
          </a:xfrm>
          <a:prstGeom prst="rect">
            <a:avLst/>
          </a:prstGeom>
          <a:noFill/>
        </p:spPr>
        <p:txBody>
          <a:bodyPr wrap="none" rtlCol="0">
            <a:spAutoFit/>
          </a:bodyPr>
          <a:lstStyle/>
          <a:p>
            <a:r>
              <a:rPr lang="en-US" sz="2000" dirty="0"/>
              <a:t>YES</a:t>
            </a:r>
          </a:p>
        </p:txBody>
      </p:sp>
      <p:sp>
        <p:nvSpPr>
          <p:cNvPr id="50" name="TextBox 49">
            <a:extLst>
              <a:ext uri="{FF2B5EF4-FFF2-40B4-BE49-F238E27FC236}">
                <a16:creationId xmlns:a16="http://schemas.microsoft.com/office/drawing/2014/main" id="{3BE801BC-DF5F-8F40-829A-2869C71173AE}"/>
              </a:ext>
            </a:extLst>
          </p:cNvPr>
          <p:cNvSpPr txBox="1"/>
          <p:nvPr/>
        </p:nvSpPr>
        <p:spPr>
          <a:xfrm>
            <a:off x="7026949" y="1689194"/>
            <a:ext cx="569387" cy="400110"/>
          </a:xfrm>
          <a:prstGeom prst="rect">
            <a:avLst/>
          </a:prstGeom>
          <a:noFill/>
        </p:spPr>
        <p:txBody>
          <a:bodyPr wrap="none" rtlCol="0">
            <a:spAutoFit/>
          </a:bodyPr>
          <a:lstStyle/>
          <a:p>
            <a:r>
              <a:rPr lang="en-US" sz="2000" dirty="0"/>
              <a:t>NO</a:t>
            </a:r>
          </a:p>
        </p:txBody>
      </p:sp>
      <p:sp>
        <p:nvSpPr>
          <p:cNvPr id="51" name="TextBox 50">
            <a:extLst>
              <a:ext uri="{FF2B5EF4-FFF2-40B4-BE49-F238E27FC236}">
                <a16:creationId xmlns:a16="http://schemas.microsoft.com/office/drawing/2014/main" id="{8E667013-3D41-9E4D-B558-713908E5A850}"/>
              </a:ext>
            </a:extLst>
          </p:cNvPr>
          <p:cNvSpPr txBox="1"/>
          <p:nvPr/>
        </p:nvSpPr>
        <p:spPr>
          <a:xfrm>
            <a:off x="4876052" y="3078988"/>
            <a:ext cx="699230" cy="400110"/>
          </a:xfrm>
          <a:prstGeom prst="rect">
            <a:avLst/>
          </a:prstGeom>
          <a:noFill/>
        </p:spPr>
        <p:txBody>
          <a:bodyPr wrap="none" rtlCol="0">
            <a:spAutoFit/>
          </a:bodyPr>
          <a:lstStyle/>
          <a:p>
            <a:r>
              <a:rPr lang="en-US" sz="2000" dirty="0"/>
              <a:t>YES</a:t>
            </a:r>
          </a:p>
        </p:txBody>
      </p:sp>
      <p:sp>
        <p:nvSpPr>
          <p:cNvPr id="52" name="TextBox 51">
            <a:extLst>
              <a:ext uri="{FF2B5EF4-FFF2-40B4-BE49-F238E27FC236}">
                <a16:creationId xmlns:a16="http://schemas.microsoft.com/office/drawing/2014/main" id="{1550D1F5-4DED-AE48-A3C5-1037FAD527F2}"/>
              </a:ext>
            </a:extLst>
          </p:cNvPr>
          <p:cNvSpPr txBox="1"/>
          <p:nvPr/>
        </p:nvSpPr>
        <p:spPr>
          <a:xfrm>
            <a:off x="836518" y="3098791"/>
            <a:ext cx="569387" cy="400110"/>
          </a:xfrm>
          <a:prstGeom prst="rect">
            <a:avLst/>
          </a:prstGeom>
          <a:noFill/>
        </p:spPr>
        <p:txBody>
          <a:bodyPr wrap="none" rtlCol="0">
            <a:spAutoFit/>
          </a:bodyPr>
          <a:lstStyle/>
          <a:p>
            <a:r>
              <a:rPr lang="en-US" sz="2000" dirty="0"/>
              <a:t>NO</a:t>
            </a:r>
          </a:p>
        </p:txBody>
      </p:sp>
      <p:sp>
        <p:nvSpPr>
          <p:cNvPr id="34" name="Oval 33">
            <a:extLst>
              <a:ext uri="{FF2B5EF4-FFF2-40B4-BE49-F238E27FC236}">
                <a16:creationId xmlns:a16="http://schemas.microsoft.com/office/drawing/2014/main" id="{25F6034F-52BC-7549-88FF-743D1F8D266D}"/>
              </a:ext>
            </a:extLst>
          </p:cNvPr>
          <p:cNvSpPr/>
          <p:nvPr/>
        </p:nvSpPr>
        <p:spPr bwMode="auto">
          <a:xfrm>
            <a:off x="4400340" y="287338"/>
            <a:ext cx="1683828" cy="784106"/>
          </a:xfrm>
          <a:prstGeom prst="ellipse">
            <a:avLst/>
          </a:prstGeom>
          <a:solidFill>
            <a:srgbClr val="C5D2E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Start</a:t>
            </a:r>
          </a:p>
        </p:txBody>
      </p:sp>
    </p:spTree>
    <p:extLst>
      <p:ext uri="{BB962C8B-B14F-4D97-AF65-F5344CB8AC3E}">
        <p14:creationId xmlns:p14="http://schemas.microsoft.com/office/powerpoint/2010/main" val="323750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The case for incompatibilism</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9/12/20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6</a:t>
            </a:fld>
            <a:endParaRPr lang="en-US" altLang="en-US" sz="900">
              <a:solidFill>
                <a:srgbClr val="002147"/>
              </a:solidFill>
            </a:endParaRPr>
          </a:p>
        </p:txBody>
      </p:sp>
    </p:spTree>
    <p:extLst>
      <p:ext uri="{BB962C8B-B14F-4D97-AF65-F5344CB8AC3E}">
        <p14:creationId xmlns:p14="http://schemas.microsoft.com/office/powerpoint/2010/main" val="144545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Incompatibilism</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r>
              <a:rPr lang="en-GB" dirty="0"/>
              <a:t>Incompatibilism is the position that a deterministic universe is completely at odds with the notion that people have a free will.</a:t>
            </a:r>
          </a:p>
          <a:p>
            <a:r>
              <a:rPr lang="en-GB" dirty="0"/>
              <a:t>In a modern sense determinism roughly means the following:</a:t>
            </a:r>
          </a:p>
          <a:p>
            <a:endParaRPr lang="en-GB" dirty="0"/>
          </a:p>
          <a:p>
            <a:pPr marL="0" indent="0">
              <a:buNone/>
            </a:pPr>
            <a:r>
              <a:rPr lang="en-GB" dirty="0"/>
              <a:t>“The </a:t>
            </a:r>
            <a:r>
              <a:rPr lang="en-GB" i="1" dirty="0"/>
              <a:t>world</a:t>
            </a:r>
            <a:r>
              <a:rPr lang="en-GB" dirty="0"/>
              <a:t> is </a:t>
            </a:r>
            <a:r>
              <a:rPr lang="en-GB" i="1" dirty="0"/>
              <a:t>governed by</a:t>
            </a:r>
            <a:r>
              <a:rPr lang="en-GB" dirty="0"/>
              <a:t> (or is </a:t>
            </a:r>
            <a:r>
              <a:rPr lang="en-GB" i="1" dirty="0"/>
              <a:t>under the sway of</a:t>
            </a:r>
            <a:r>
              <a:rPr lang="en-GB" dirty="0"/>
              <a:t>) determinism if and only if, given a specified </a:t>
            </a:r>
            <a:r>
              <a:rPr lang="en-GB" i="1" dirty="0"/>
              <a:t>way things are at a particular time</a:t>
            </a:r>
            <a:r>
              <a:rPr lang="en-GB" dirty="0"/>
              <a:t>, the way things go </a:t>
            </a:r>
            <a:r>
              <a:rPr lang="en-GB" i="1" dirty="0"/>
              <a:t>thereafter</a:t>
            </a:r>
            <a:r>
              <a:rPr lang="en-GB" dirty="0"/>
              <a:t> is </a:t>
            </a:r>
            <a:r>
              <a:rPr lang="en-GB" i="1" dirty="0"/>
              <a:t>fixed</a:t>
            </a:r>
            <a:r>
              <a:rPr lang="en-GB" dirty="0"/>
              <a:t> as a matter of </a:t>
            </a:r>
            <a:r>
              <a:rPr lang="en-GB" i="1" dirty="0"/>
              <a:t>natural law</a:t>
            </a:r>
            <a:r>
              <a:rPr lang="en-GB" dirty="0"/>
              <a:t>.”</a:t>
            </a:r>
            <a:endParaRPr lang="en-US" altLang="en-US" dirty="0">
              <a:cs typeface="Arial" panose="020B0604020202020204" pitchFamily="34" charset="0"/>
            </a:endParaRPr>
          </a:p>
          <a:p>
            <a:pPr marL="0" indent="0" algn="r">
              <a:lnSpc>
                <a:spcPct val="100000"/>
              </a:lnSpc>
              <a:buNone/>
            </a:pPr>
            <a:r>
              <a:rPr lang="en-GB" sz="1200" dirty="0"/>
              <a:t>Hoefer, Carl, "Causal Determinism", </a:t>
            </a:r>
            <a:r>
              <a:rPr lang="en-GB" sz="1200" i="1" dirty="0"/>
              <a:t>The Stanford </a:t>
            </a:r>
            <a:r>
              <a:rPr lang="en-GB" sz="1200" i="1" dirty="0" err="1"/>
              <a:t>Encyclopedia</a:t>
            </a:r>
            <a:r>
              <a:rPr lang="en-GB" sz="1200" i="1" dirty="0"/>
              <a:t> of Philosophy </a:t>
            </a:r>
            <a:r>
              <a:rPr lang="en-GB" sz="1200" dirty="0"/>
              <a:t>(Spring 2016 Edition), Edward N. </a:t>
            </a:r>
            <a:r>
              <a:rPr lang="en-GB" sz="1200" dirty="0" err="1"/>
              <a:t>Zalta</a:t>
            </a:r>
            <a:r>
              <a:rPr lang="en-GB" sz="1200" dirty="0"/>
              <a:t> (ed.), URL = </a:t>
            </a:r>
            <a:r>
              <a:rPr lang="en-GB" sz="1200" dirty="0">
                <a:hlinkClick r:id="rId2"/>
              </a:rPr>
              <a:t>https://plato.stanford.edu/archives/spr2016/entries/determinism-causal/</a:t>
            </a:r>
            <a:endParaRPr lang="en-GB" sz="1200"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7</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A6246FE5-EE78-6A41-8BFC-81BD24E6EEED}"/>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incompatibilism</a:t>
            </a:r>
          </a:p>
        </p:txBody>
      </p:sp>
    </p:spTree>
    <p:extLst>
      <p:ext uri="{BB962C8B-B14F-4D97-AF65-F5344CB8AC3E}">
        <p14:creationId xmlns:p14="http://schemas.microsoft.com/office/powerpoint/2010/main" val="41021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Incompatibilism</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r>
              <a:rPr lang="en-GB" dirty="0"/>
              <a:t>According to an </a:t>
            </a:r>
            <a:r>
              <a:rPr lang="en-GB" dirty="0" err="1"/>
              <a:t>incompatibilist</a:t>
            </a:r>
            <a:r>
              <a:rPr lang="en-GB" dirty="0"/>
              <a:t>, whatever goes on after time </a:t>
            </a:r>
            <a:r>
              <a:rPr lang="en-GB" i="1" dirty="0"/>
              <a:t>t </a:t>
            </a:r>
            <a:r>
              <a:rPr lang="en-GB" dirty="0"/>
              <a:t>is fixed by whatever has already gone on up to and including time </a:t>
            </a:r>
            <a:r>
              <a:rPr lang="en-GB" i="1" dirty="0"/>
              <a:t>t</a:t>
            </a:r>
            <a:r>
              <a:rPr lang="en-GB" dirty="0"/>
              <a:t>. One cannot choose to do other than what one does at time </a:t>
            </a:r>
            <a:r>
              <a:rPr lang="en-GB" i="1" dirty="0"/>
              <a:t>t.</a:t>
            </a:r>
          </a:p>
          <a:p>
            <a:r>
              <a:rPr lang="en-GB" dirty="0"/>
              <a:t>Since it is quite widely believed that free will requires the ability to do other than one does, and since determinism excludes this possibility, determinism and free will are incompatible.</a:t>
            </a:r>
          </a:p>
          <a:p>
            <a:r>
              <a:rPr lang="en-GB" dirty="0"/>
              <a:t>On this account, anyone who thinks philosophically about the world must choose to believe either in determinism or in free will but not in both (</a:t>
            </a:r>
            <a:r>
              <a:rPr lang="en-GB" i="1" dirty="0"/>
              <a:t>although of course, on this view plus determinism, there is only the illusion of choice</a:t>
            </a:r>
            <a:r>
              <a:rPr lang="en-GB" dirty="0"/>
              <a:t>).</a:t>
            </a:r>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8</a:t>
            </a:fld>
            <a:endParaRPr lang="en-US" altLang="en-US" sz="900">
              <a:solidFill>
                <a:srgbClr val="002147"/>
              </a:solidFill>
            </a:endParaRPr>
          </a:p>
        </p:txBody>
      </p:sp>
      <p:sp>
        <p:nvSpPr>
          <p:cNvPr id="8" name="Footer Placeholder 4">
            <a:extLst>
              <a:ext uri="{FF2B5EF4-FFF2-40B4-BE49-F238E27FC236}">
                <a16:creationId xmlns:a16="http://schemas.microsoft.com/office/drawing/2014/main" id="{0D792BB8-9344-3943-8B4F-4CCB354CE932}"/>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incompatibilism</a:t>
            </a:r>
          </a:p>
        </p:txBody>
      </p:sp>
    </p:spTree>
    <p:extLst>
      <p:ext uri="{BB962C8B-B14F-4D97-AF65-F5344CB8AC3E}">
        <p14:creationId xmlns:p14="http://schemas.microsoft.com/office/powerpoint/2010/main" val="145289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Compatibility with physics?</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r>
              <a:rPr lang="en-GB" dirty="0"/>
              <a:t>Determinism seems to align well with how physics has described the world since the rise of early-modern science, especially the success of Newton’s Law of Gravitation and his Laws of Motion in predicting the movements of the planets.</a:t>
            </a:r>
          </a:p>
          <a:p>
            <a:pPr>
              <a:spcAft>
                <a:spcPts val="1200"/>
              </a:spcAft>
            </a:pPr>
            <a:r>
              <a:rPr lang="en-GB" dirty="0"/>
              <a:t>On this account, the solar system is usually modelled as the sum of the orbits of each planet, assuming that each planet is only attracted by the sun. Applying Newton’s laws, if we know all the relevant initial conditions (positions, masses, velocities) at time </a:t>
            </a:r>
            <a:r>
              <a:rPr lang="en-GB" i="1" dirty="0"/>
              <a:t>t, </a:t>
            </a:r>
            <a:r>
              <a:rPr lang="en-GB" dirty="0"/>
              <a:t>we know where the planets will be after time </a:t>
            </a:r>
            <a:r>
              <a:rPr lang="en-GB" i="1" dirty="0"/>
              <a:t>t</a:t>
            </a:r>
            <a:r>
              <a:rPr lang="en-GB" dirty="0"/>
              <a:t>. </a:t>
            </a:r>
          </a:p>
          <a:p>
            <a:pPr>
              <a:spcAft>
                <a:spcPts val="1200"/>
              </a:spcAft>
            </a:pPr>
            <a:r>
              <a:rPr lang="en-GB" dirty="0"/>
              <a:t>These orbits are indeed (almost) perfectly predictable and machine-like. Hence, in the 18th century, the known solar system was often modelled like a machine, an “Orrery”.</a:t>
            </a:r>
          </a:p>
          <a:p>
            <a:endParaRPr lang="en-GB" dirty="0"/>
          </a:p>
          <a:p>
            <a:endParaRPr lang="en-GB" dirty="0"/>
          </a:p>
          <a:p>
            <a:endParaRPr lang="en-GB" dirty="0"/>
          </a:p>
          <a:p>
            <a:pPr>
              <a:lnSpc>
                <a:spcPct val="100000"/>
              </a:lnSpc>
              <a:spcBef>
                <a:spcPts val="600"/>
              </a:spcBef>
              <a:spcAft>
                <a:spcPts val="600"/>
              </a:spcAft>
            </a:pP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9/12/20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9</a:t>
            </a:fld>
            <a:endParaRPr lang="en-US" altLang="en-US" sz="900">
              <a:solidFill>
                <a:srgbClr val="002147"/>
              </a:solidFill>
            </a:endParaRPr>
          </a:p>
        </p:txBody>
      </p:sp>
      <p:sp>
        <p:nvSpPr>
          <p:cNvPr id="8" name="Footer Placeholder 4">
            <a:extLst>
              <a:ext uri="{FF2B5EF4-FFF2-40B4-BE49-F238E27FC236}">
                <a16:creationId xmlns:a16="http://schemas.microsoft.com/office/drawing/2014/main" id="{39907931-A763-BE45-ACB6-2025780A716C}"/>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case for incompatibilism</a:t>
            </a:r>
          </a:p>
        </p:txBody>
      </p:sp>
    </p:spTree>
    <p:extLst>
      <p:ext uri="{BB962C8B-B14F-4D97-AF65-F5344CB8AC3E}">
        <p14:creationId xmlns:p14="http://schemas.microsoft.com/office/powerpoint/2010/main" val="388802239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bg1"/>
            </a:solidFill>
            <a:effectLst/>
            <a:latin typeface="Garamond" panose="02020404030301010803" pitchFamily="18" charset="0"/>
            <a:cs typeface="Arial" panose="020B0604020202020204"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bg1"/>
            </a:solidFill>
            <a:effectLst/>
            <a:latin typeface="Garamond" panose="02020404030301010803"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3045</TotalTime>
  <Words>4029</Words>
  <Application>Microsoft Macintosh PowerPoint</Application>
  <PresentationFormat>On-screen Show (4:3)</PresentationFormat>
  <Paragraphs>303</Paragraphs>
  <Slides>45</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45</vt:i4>
      </vt:variant>
    </vt:vector>
  </HeadingPairs>
  <TitlesOfParts>
    <vt:vector size="52" baseType="lpstr">
      <vt:lpstr>Arial</vt:lpstr>
      <vt:lpstr>Garamond</vt:lpstr>
      <vt:lpstr>Wingdings</vt:lpstr>
      <vt:lpstr>Blank Presentation</vt:lpstr>
      <vt:lpstr>Default Design</vt:lpstr>
      <vt:lpstr>1_Blank Presentation</vt:lpstr>
      <vt:lpstr>3_Blank Presentation</vt:lpstr>
      <vt:lpstr>Free will, determinism,  and responsibility</vt:lpstr>
      <vt:lpstr>PowerPoint Presentation</vt:lpstr>
      <vt:lpstr>What is the free will versus determinism debate?</vt:lpstr>
      <vt:lpstr>Defining the words and the debate</vt:lpstr>
      <vt:lpstr>The main views in the debate</vt:lpstr>
      <vt:lpstr>The case for incompatibilism</vt:lpstr>
      <vt:lpstr>Incompatibilism</vt:lpstr>
      <vt:lpstr>Incompatibilism</vt:lpstr>
      <vt:lpstr>Compatibility with physics?</vt:lpstr>
      <vt:lpstr>PowerPoint Presentation</vt:lpstr>
      <vt:lpstr>Reducibility to deterministic components</vt:lpstr>
      <vt:lpstr>The case for incompatibilism</vt:lpstr>
      <vt:lpstr>Pavlov’s dogs</vt:lpstr>
      <vt:lpstr>The death of life and free will?</vt:lpstr>
      <vt:lpstr>PowerPoint Presentation</vt:lpstr>
      <vt:lpstr>The case for compatibilism</vt:lpstr>
      <vt:lpstr>Compatibilism</vt:lpstr>
      <vt:lpstr>Versions of compatibilism (1)</vt:lpstr>
      <vt:lpstr>Versions of compatibilism (2)</vt:lpstr>
      <vt:lpstr>Three contributions from the 1960s</vt:lpstr>
      <vt:lpstr>The case for denying  universal determinism</vt:lpstr>
      <vt:lpstr>The missing option</vt:lpstr>
      <vt:lpstr>Pavlov’s dogs, or any dogs, can do much more than salivate to the sound of bells</vt:lpstr>
      <vt:lpstr>Spontaneity in nature</vt:lpstr>
      <vt:lpstr>The glow of spontaneous nuclear decays </vt:lpstr>
      <vt:lpstr>Is determinism an illusion?</vt:lpstr>
      <vt:lpstr>Is determinism an illusion?</vt:lpstr>
      <vt:lpstr>Complex ‘chaotic’ systems</vt:lpstr>
      <vt:lpstr>Examples of the vast range of self-organising systems in nature</vt:lpstr>
      <vt:lpstr>More than machines?</vt:lpstr>
      <vt:lpstr>PowerPoint Presentation</vt:lpstr>
      <vt:lpstr>The situation today</vt:lpstr>
      <vt:lpstr>Theological determinism?</vt:lpstr>
      <vt:lpstr>Determinism and theology</vt:lpstr>
      <vt:lpstr>The logical problem</vt:lpstr>
      <vt:lpstr>Finding new perspectives from stories (I)</vt:lpstr>
      <vt:lpstr>Finding new perspectives from stories (I)</vt:lpstr>
      <vt:lpstr>PowerPoint Presentation</vt:lpstr>
      <vt:lpstr>Finding new perspectives from stories (I)</vt:lpstr>
      <vt:lpstr>Organic metaphors</vt:lpstr>
      <vt:lpstr>Conclusions</vt:lpstr>
      <vt:lpstr>Concluding remarks</vt:lpstr>
      <vt:lpstr>Further reading and viewing</vt:lpstr>
      <vt:lpstr>PowerPoint Presentation</vt:lpstr>
      <vt:lpstr>PowerPoint Presentation</vt:lpstr>
    </vt:vector>
  </TitlesOfParts>
  <Company>NMDS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MacCallum</dc:creator>
  <cp:lastModifiedBy>Andrew Pinsent</cp:lastModifiedBy>
  <cp:revision>254</cp:revision>
  <cp:lastPrinted>2008-04-21T18:50:20Z</cp:lastPrinted>
  <dcterms:created xsi:type="dcterms:W3CDTF">2010-06-16T19:26:51Z</dcterms:created>
  <dcterms:modified xsi:type="dcterms:W3CDTF">2020-09-12T15:52:16Z</dcterms:modified>
</cp:coreProperties>
</file>